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381" r:id="rId2"/>
    <p:sldId id="375" r:id="rId3"/>
    <p:sldId id="374" r:id="rId4"/>
    <p:sldId id="274" r:id="rId5"/>
    <p:sldId id="342" r:id="rId6"/>
    <p:sldId id="288" r:id="rId7"/>
    <p:sldId id="260" r:id="rId8"/>
    <p:sldId id="296" r:id="rId9"/>
    <p:sldId id="293" r:id="rId10"/>
    <p:sldId id="346" r:id="rId11"/>
    <p:sldId id="258" r:id="rId12"/>
    <p:sldId id="372" r:id="rId13"/>
    <p:sldId id="295" r:id="rId14"/>
    <p:sldId id="294" r:id="rId15"/>
    <p:sldId id="297" r:id="rId16"/>
    <p:sldId id="306" r:id="rId17"/>
    <p:sldId id="325" r:id="rId18"/>
    <p:sldId id="364" r:id="rId19"/>
    <p:sldId id="365" r:id="rId20"/>
    <p:sldId id="366" r:id="rId21"/>
    <p:sldId id="311" r:id="rId22"/>
    <p:sldId id="361" r:id="rId23"/>
    <p:sldId id="357" r:id="rId24"/>
    <p:sldId id="360" r:id="rId25"/>
    <p:sldId id="362" r:id="rId26"/>
    <p:sldId id="287" r:id="rId27"/>
    <p:sldId id="367" r:id="rId28"/>
    <p:sldId id="271" r:id="rId29"/>
    <p:sldId id="347" r:id="rId30"/>
    <p:sldId id="266" r:id="rId31"/>
    <p:sldId id="349" r:id="rId32"/>
    <p:sldId id="326" r:id="rId33"/>
    <p:sldId id="343" r:id="rId34"/>
    <p:sldId id="328" r:id="rId35"/>
    <p:sldId id="333" r:id="rId36"/>
    <p:sldId id="335" r:id="rId37"/>
    <p:sldId id="339" r:id="rId38"/>
    <p:sldId id="341" r:id="rId39"/>
    <p:sldId id="273" r:id="rId40"/>
    <p:sldId id="352" r:id="rId41"/>
    <p:sldId id="269" r:id="rId42"/>
    <p:sldId id="358" r:id="rId43"/>
    <p:sldId id="299" r:id="rId44"/>
    <p:sldId id="300" r:id="rId45"/>
    <p:sldId id="383" r:id="rId46"/>
    <p:sldId id="272" r:id="rId47"/>
    <p:sldId id="301" r:id="rId48"/>
    <p:sldId id="303" r:id="rId49"/>
    <p:sldId id="308" r:id="rId50"/>
    <p:sldId id="307" r:id="rId51"/>
    <p:sldId id="304" r:id="rId52"/>
    <p:sldId id="353" r:id="rId53"/>
    <p:sldId id="277" r:id="rId54"/>
    <p:sldId id="276" r:id="rId55"/>
    <p:sldId id="279" r:id="rId56"/>
    <p:sldId id="282" r:id="rId57"/>
    <p:sldId id="298" r:id="rId58"/>
    <p:sldId id="356" r:id="rId59"/>
    <p:sldId id="376" r:id="rId60"/>
    <p:sldId id="377" r:id="rId61"/>
    <p:sldId id="382" r:id="rId62"/>
    <p:sldId id="379" r:id="rId63"/>
    <p:sldId id="331"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204BFED6-8320-7240-8229-7F72A2BC4FE4}">
          <p14:sldIdLst>
            <p14:sldId id="381"/>
          </p14:sldIdLst>
        </p14:section>
        <p14:section name="Mars Exploration Program" id="{B24D6B59-77FB-2F45-B394-47F9A4493F21}">
          <p14:sldIdLst>
            <p14:sldId id="375"/>
            <p14:sldId id="374"/>
          </p14:sldIdLst>
        </p14:section>
        <p14:section name="MAVEN &amp; Mars" id="{65AEFD0E-7323-E241-BF58-0604F2DD206E}">
          <p14:sldIdLst>
            <p14:sldId id="274"/>
            <p14:sldId id="342"/>
            <p14:sldId id="288"/>
            <p14:sldId id="260"/>
            <p14:sldId id="296"/>
            <p14:sldId id="293"/>
            <p14:sldId id="346"/>
            <p14:sldId id="258"/>
            <p14:sldId id="372"/>
            <p14:sldId id="295"/>
            <p14:sldId id="294"/>
            <p14:sldId id="297"/>
            <p14:sldId id="306"/>
            <p14:sldId id="325"/>
            <p14:sldId id="364"/>
            <p14:sldId id="365"/>
            <p14:sldId id="366"/>
            <p14:sldId id="311"/>
            <p14:sldId id="361"/>
            <p14:sldId id="357"/>
            <p14:sldId id="360"/>
            <p14:sldId id="362"/>
            <p14:sldId id="287"/>
            <p14:sldId id="367"/>
            <p14:sldId id="271"/>
            <p14:sldId id="347"/>
            <p14:sldId id="266"/>
            <p14:sldId id="349"/>
            <p14:sldId id="326"/>
            <p14:sldId id="343"/>
            <p14:sldId id="328"/>
            <p14:sldId id="333"/>
            <p14:sldId id="335"/>
            <p14:sldId id="339"/>
            <p14:sldId id="341"/>
            <p14:sldId id="273"/>
            <p14:sldId id="352"/>
          </p14:sldIdLst>
        </p14:section>
        <p14:section name="Mission Facts" id="{16CBF336-A3A5-FF42-AA62-B9CFE7208512}">
          <p14:sldIdLst>
            <p14:sldId id="269"/>
            <p14:sldId id="358"/>
            <p14:sldId id="299"/>
            <p14:sldId id="300"/>
            <p14:sldId id="383"/>
            <p14:sldId id="272"/>
            <p14:sldId id="301"/>
            <p14:sldId id="303"/>
            <p14:sldId id="308"/>
            <p14:sldId id="307"/>
            <p14:sldId id="304"/>
            <p14:sldId id="353"/>
            <p14:sldId id="277"/>
            <p14:sldId id="276"/>
            <p14:sldId id="279"/>
            <p14:sldId id="282"/>
            <p14:sldId id="298"/>
            <p14:sldId id="356"/>
            <p14:sldId id="376"/>
            <p14:sldId id="377"/>
            <p14:sldId id="382"/>
            <p14:sldId id="379"/>
            <p14:sldId id="33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323"/>
    <a:srgbClr val="9BA5DA"/>
    <a:srgbClr val="69577B"/>
    <a:srgbClr val="637687"/>
    <a:srgbClr val="6E7887"/>
    <a:srgbClr val="B2C1DA"/>
    <a:srgbClr val="FDEC97"/>
    <a:srgbClr val="FF7C2B"/>
    <a:srgbClr val="FAA65C"/>
    <a:srgbClr val="FFC1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969" autoAdjust="0"/>
    <p:restoredTop sz="74762" autoAdjust="0"/>
  </p:normalViewPr>
  <p:slideViewPr>
    <p:cSldViewPr snapToGrid="0">
      <p:cViewPr>
        <p:scale>
          <a:sx n="75" d="100"/>
          <a:sy n="75" d="100"/>
        </p:scale>
        <p:origin x="-1380" y="-14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ADACB9-4B71-3445-BBAA-BDD118C47AAD}" type="datetimeFigureOut">
              <a:rPr lang="en-US" smtClean="0"/>
              <a:t>11/11/2013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881CE5-6697-4947-B9DC-4EC1BFD7477C}" type="slidenum">
              <a:rPr lang="en-US" smtClean="0"/>
              <a:t>‹#›</a:t>
            </a:fld>
            <a:endParaRPr lang="en-US" dirty="0"/>
          </a:p>
        </p:txBody>
      </p:sp>
    </p:spTree>
    <p:extLst>
      <p:ext uri="{BB962C8B-B14F-4D97-AF65-F5344CB8AC3E}">
        <p14:creationId xmlns:p14="http://schemas.microsoft.com/office/powerpoint/2010/main" val="40458457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photojournal.jpl.nasa.gov/catalog/PIA16818"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Credit/Source:  NASA/JPL-Caltech</a:t>
            </a:r>
          </a:p>
          <a:p>
            <a:endParaRPr lang="en-US" baseline="0" dirty="0" smtClean="0"/>
          </a:p>
          <a:p>
            <a:r>
              <a:rPr lang="en-US" baseline="0" dirty="0" smtClean="0"/>
              <a:t>Speaker’s Notes:  this slide does not show all missions in the Mars Exploration Program.  At left are currently operating missions.  At right are future Mars missions.  ESA stands for the European Space Agency.  The US has a role in each of these missions, either through instrument contributions or technical support (e.g., navigation and communications with Earth).  </a:t>
            </a:r>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2</a:t>
            </a:fld>
            <a:endParaRPr lang="en-US" dirty="0"/>
          </a:p>
        </p:txBody>
      </p:sp>
    </p:spTree>
    <p:extLst>
      <p:ext uri="{BB962C8B-B14F-4D97-AF65-F5344CB8AC3E}">
        <p14:creationId xmlns:p14="http://schemas.microsoft.com/office/powerpoint/2010/main" val="1716886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Credit/Source: </a:t>
            </a:r>
            <a:r>
              <a:rPr lang="en-US" b="0" dirty="0" smtClean="0"/>
              <a:t>NASA</a:t>
            </a:r>
          </a:p>
          <a:p>
            <a:endParaRPr lang="en-US" b="0" dirty="0" smtClean="0"/>
          </a:p>
          <a:p>
            <a:r>
              <a:rPr lang="en-US" b="1" dirty="0" smtClean="0"/>
              <a:t>Speaker’s Notes:  </a:t>
            </a:r>
            <a:r>
              <a:rPr lang="en-US" b="0" dirty="0" smtClean="0"/>
              <a:t>In</a:t>
            </a:r>
            <a:r>
              <a:rPr lang="en-US" b="0" baseline="0" dirty="0" smtClean="0"/>
              <a:t> addition to providing some interesting and controversial features related to life, meteorites provide a record of Mars from ancient times.  Ancient atmosphere trapped in bubbles within the meteorite provide an indication of the atmosphere when the rocks were blasted from the surface of Mars and sent hurling into space.  The magnetism of a special class of Martian meteorites known as SNCs (</a:t>
            </a:r>
            <a:r>
              <a:rPr lang="en-US" b="0" baseline="0" dirty="0" err="1" smtClean="0"/>
              <a:t>shergottite</a:t>
            </a:r>
            <a:r>
              <a:rPr lang="en-US" b="0" baseline="0" dirty="0" smtClean="0"/>
              <a:t>, </a:t>
            </a:r>
            <a:r>
              <a:rPr lang="en-US" b="0" baseline="0" dirty="0" err="1" smtClean="0"/>
              <a:t>nakhlite</a:t>
            </a:r>
            <a:r>
              <a:rPr lang="en-US" b="0" baseline="0" dirty="0" smtClean="0"/>
              <a:t>, </a:t>
            </a:r>
            <a:r>
              <a:rPr lang="en-US" b="0" baseline="0" dirty="0" err="1" smtClean="0"/>
              <a:t>chassignite</a:t>
            </a:r>
            <a:r>
              <a:rPr lang="en-US" b="0" baseline="0" dirty="0" smtClean="0"/>
              <a:t>) can also indicate the magnetic fields that were present at the time of ejection.  ALH84001 is an SNC meteorite.</a:t>
            </a:r>
          </a:p>
          <a:p>
            <a:endParaRPr lang="en-US" b="0" baseline="0" dirty="0" smtClean="0"/>
          </a:p>
          <a:p>
            <a:r>
              <a:rPr lang="en-US" b="1" baseline="0" dirty="0" smtClean="0"/>
              <a:t>More info on ALH84001:</a:t>
            </a:r>
          </a:p>
          <a:p>
            <a:endParaRPr lang="en-US" b="0" baseline="0" dirty="0" smtClean="0"/>
          </a:p>
          <a:p>
            <a:r>
              <a:rPr lang="en-US" b="0" baseline="0" dirty="0" smtClean="0"/>
              <a:t>--found in Antarctica in 1984</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--was likely ejected from Mars about 15 million years ago</a:t>
            </a:r>
          </a:p>
          <a:p>
            <a:r>
              <a:rPr lang="en-US" b="0" baseline="0" dirty="0" smtClean="0"/>
              <a:t>--based on chemical analysis, may have formed at a time when Mars had water on its surface; it is the only known Martian meteorite from this period</a:t>
            </a:r>
          </a:p>
          <a:p>
            <a:r>
              <a:rPr lang="en-US" b="0" baseline="0" dirty="0" smtClean="0"/>
              <a:t>--carbonates possibly formed when a subsurface body of water slowly evaporated</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--carbonate globules thought by some to be microscopic fossils of Martian microbes</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--however, they were extremely small – 20-100 nanometers – smaller than any known cellular life</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--findings sparked worldwide interest and controversy; some features were later recreated in lab without life as part of the process</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--still a mystery, but most agree that one can’t judge by the shape of features alone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endParaRPr lang="en-US" b="0" baseline="0" dirty="0" smtClean="0"/>
          </a:p>
          <a:p>
            <a:endParaRPr lang="en-US" b="0" baseline="0" dirty="0" smtClean="0"/>
          </a:p>
          <a:p>
            <a:endParaRPr lang="en-US" b="0" baseline="0" dirty="0" smtClean="0"/>
          </a:p>
          <a:p>
            <a:endParaRPr lang="en-US" b="0" baseline="0" dirty="0" smtClean="0"/>
          </a:p>
          <a:p>
            <a:endParaRPr lang="en-US" b="0" baseline="0" dirty="0" smtClean="0"/>
          </a:p>
          <a:p>
            <a:endParaRPr lang="en-US" b="1" dirty="0"/>
          </a:p>
        </p:txBody>
      </p:sp>
      <p:sp>
        <p:nvSpPr>
          <p:cNvPr id="4" name="Slide Number Placeholder 3"/>
          <p:cNvSpPr>
            <a:spLocks noGrp="1"/>
          </p:cNvSpPr>
          <p:nvPr>
            <p:ph type="sldNum" sz="quarter" idx="10"/>
          </p:nvPr>
        </p:nvSpPr>
        <p:spPr/>
        <p:txBody>
          <a:bodyPr/>
          <a:lstStyle/>
          <a:p>
            <a:fld id="{51881CE5-6697-4947-B9DC-4EC1BFD7477C}" type="slidenum">
              <a:rPr lang="en-US" smtClean="0"/>
              <a:t>11</a:t>
            </a:fld>
            <a:endParaRPr lang="en-US" dirty="0"/>
          </a:p>
        </p:txBody>
      </p:sp>
    </p:spTree>
    <p:extLst>
      <p:ext uri="{BB962C8B-B14F-4D97-AF65-F5344CB8AC3E}">
        <p14:creationId xmlns:p14="http://schemas.microsoft.com/office/powerpoint/2010/main" val="2629372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800"/>
              </a:spcAft>
            </a:pPr>
            <a:r>
              <a:rPr lang="en-US" sz="1600" b="1" dirty="0" smtClean="0">
                <a:solidFill>
                  <a:schemeClr val="bg1"/>
                </a:solidFill>
                <a:latin typeface="Arial"/>
                <a:cs typeface="Arial"/>
              </a:rPr>
              <a:t>IMAGE Credit:  </a:t>
            </a:r>
            <a:r>
              <a:rPr lang="en-US" sz="1600" b="0" dirty="0" smtClean="0">
                <a:solidFill>
                  <a:schemeClr val="bg1"/>
                </a:solidFill>
                <a:latin typeface="Arial"/>
                <a:cs typeface="Arial"/>
              </a:rPr>
              <a:t>NASA/JPL-Caltech/MSSS</a:t>
            </a:r>
          </a:p>
          <a:p>
            <a:pPr algn="l">
              <a:spcAft>
                <a:spcPts val="800"/>
              </a:spcAft>
            </a:pPr>
            <a:endParaRPr lang="en-US" sz="1600" b="1" dirty="0" smtClean="0">
              <a:solidFill>
                <a:schemeClr val="bg1"/>
              </a:solidFill>
              <a:latin typeface="Arial"/>
              <a:cs typeface="Arial"/>
            </a:endParaRPr>
          </a:p>
          <a:p>
            <a:pPr algn="l">
              <a:spcAft>
                <a:spcPts val="800"/>
              </a:spcAft>
            </a:pPr>
            <a:r>
              <a:rPr lang="en-US" sz="1600" b="1" dirty="0" smtClean="0">
                <a:solidFill>
                  <a:schemeClr val="bg1"/>
                </a:solidFill>
                <a:latin typeface="Arial"/>
                <a:cs typeface="Arial"/>
              </a:rPr>
              <a:t>Speaker’s Notes:</a:t>
            </a:r>
          </a:p>
          <a:p>
            <a:pPr algn="l">
              <a:spcAft>
                <a:spcPts val="800"/>
              </a:spcAft>
            </a:pPr>
            <a:endParaRPr lang="en-US" sz="1600" b="1" dirty="0" smtClean="0">
              <a:solidFill>
                <a:schemeClr val="bg1"/>
              </a:solidFill>
              <a:latin typeface="Arial"/>
              <a:cs typeface="Arial"/>
            </a:endParaRPr>
          </a:p>
          <a:p>
            <a:pPr algn="l">
              <a:spcAft>
                <a:spcPts val="800"/>
              </a:spcAft>
            </a:pPr>
            <a:r>
              <a:rPr lang="en-US" sz="1600" b="0" dirty="0" smtClean="0">
                <a:solidFill>
                  <a:schemeClr val="bg1"/>
                </a:solidFill>
                <a:latin typeface="Arial"/>
                <a:cs typeface="Arial"/>
              </a:rPr>
              <a:t>An Ancient Habitable Environment</a:t>
            </a:r>
            <a:r>
              <a:rPr lang="en-US" sz="1600" b="0" baseline="0" dirty="0" smtClean="0">
                <a:solidFill>
                  <a:schemeClr val="bg1"/>
                </a:solidFill>
                <a:latin typeface="Arial"/>
                <a:cs typeface="Arial"/>
              </a:rPr>
              <a:t> </a:t>
            </a:r>
            <a:r>
              <a:rPr lang="en-US" sz="1600" b="0" dirty="0" smtClean="0">
                <a:solidFill>
                  <a:schemeClr val="bg1"/>
                </a:solidFill>
                <a:latin typeface="Arial"/>
                <a:cs typeface="Arial"/>
              </a:rPr>
              <a:t>at Yellowknife Bay (Mars</a:t>
            </a:r>
            <a:r>
              <a:rPr lang="en-US" sz="1600" b="0" baseline="0" dirty="0" smtClean="0">
                <a:solidFill>
                  <a:schemeClr val="bg1"/>
                </a:solidFill>
                <a:latin typeface="Arial"/>
                <a:cs typeface="Arial"/>
              </a:rPr>
              <a:t> Rover Curiosity)</a:t>
            </a:r>
            <a:endParaRPr lang="en-US" sz="1600" b="0" dirty="0" smtClean="0">
              <a:solidFill>
                <a:schemeClr val="bg1"/>
              </a:solidFill>
              <a:latin typeface="Arial"/>
              <a:cs typeface="Arial"/>
            </a:endParaRPr>
          </a:p>
          <a:p>
            <a:pPr algn="l">
              <a:spcAft>
                <a:spcPts val="800"/>
              </a:spcAft>
            </a:pPr>
            <a:endParaRPr lang="en-US" sz="800" b="0" dirty="0" smtClean="0">
              <a:solidFill>
                <a:schemeClr val="bg1"/>
              </a:solidFill>
              <a:latin typeface="Arial"/>
              <a:cs typeface="Arial"/>
            </a:endParaRPr>
          </a:p>
          <a:p>
            <a:pPr marL="282575" indent="-282575" algn="l">
              <a:spcAft>
                <a:spcPts val="2600"/>
              </a:spcAft>
              <a:buFont typeface="Arial"/>
              <a:buChar char="•"/>
            </a:pPr>
            <a:r>
              <a:rPr lang="en-US" sz="1200" b="0" dirty="0" smtClean="0">
                <a:solidFill>
                  <a:schemeClr val="bg1"/>
                </a:solidFill>
                <a:latin typeface="Arial"/>
                <a:cs typeface="Arial"/>
              </a:rPr>
              <a:t>The regional geology and fine-grained rock suggest that the John Klein site was at the end of an ancient river system or within an intermittently wet lake bed</a:t>
            </a:r>
          </a:p>
          <a:p>
            <a:pPr marL="282575" indent="-282575" algn="l">
              <a:spcAft>
                <a:spcPts val="2600"/>
              </a:spcAft>
              <a:buFont typeface="Arial"/>
              <a:buChar char="•"/>
            </a:pPr>
            <a:r>
              <a:rPr lang="en-US" sz="1200" b="0" dirty="0" smtClean="0">
                <a:solidFill>
                  <a:schemeClr val="bg1"/>
                </a:solidFill>
                <a:latin typeface="Arial"/>
                <a:cs typeface="Arial"/>
              </a:rPr>
              <a:t>The mineralogy indicates sustained interaction with liquid water that was not too acidic or alkaline, and low salinity.  Further, conditions were not strongly oxidizing.</a:t>
            </a:r>
          </a:p>
          <a:p>
            <a:pPr marL="282575" indent="-282575" algn="l">
              <a:spcAft>
                <a:spcPts val="2600"/>
              </a:spcAft>
              <a:buFont typeface="Arial"/>
              <a:buChar char="•"/>
            </a:pPr>
            <a:r>
              <a:rPr lang="en-US" sz="1200" b="0" dirty="0" smtClean="0">
                <a:solidFill>
                  <a:schemeClr val="bg1"/>
                </a:solidFill>
                <a:latin typeface="Arial"/>
                <a:cs typeface="Arial"/>
              </a:rPr>
              <a:t>Key chemical ingredients for life are present, such as carbon, hydrogen, oxygen, phosphorus, and sulfur</a:t>
            </a:r>
          </a:p>
          <a:p>
            <a:pPr marL="282575" indent="-282575" algn="l">
              <a:spcAft>
                <a:spcPts val="2600"/>
              </a:spcAft>
              <a:buFont typeface="Arial"/>
              <a:buChar char="•"/>
            </a:pPr>
            <a:r>
              <a:rPr lang="en-US" sz="1200" b="0" dirty="0" smtClean="0">
                <a:solidFill>
                  <a:schemeClr val="bg1"/>
                </a:solidFill>
                <a:latin typeface="Arial"/>
                <a:cs typeface="Arial"/>
              </a:rPr>
              <a:t>The presence of minerals in various states of oxidation would provide a source of energy for primitive organisms</a:t>
            </a:r>
          </a:p>
        </p:txBody>
      </p:sp>
      <p:sp>
        <p:nvSpPr>
          <p:cNvPr id="4" name="Slide Number Placeholder 3"/>
          <p:cNvSpPr>
            <a:spLocks noGrp="1"/>
          </p:cNvSpPr>
          <p:nvPr>
            <p:ph type="sldNum" sz="quarter" idx="10"/>
          </p:nvPr>
        </p:nvSpPr>
        <p:spPr/>
        <p:txBody>
          <a:bodyPr/>
          <a:lstStyle/>
          <a:p>
            <a:fld id="{51881CE5-6697-4947-B9DC-4EC1BFD7477C}" type="slidenum">
              <a:rPr lang="en-US" smtClean="0"/>
              <a:t>12</a:t>
            </a:fld>
            <a:endParaRPr lang="en-US" dirty="0"/>
          </a:p>
        </p:txBody>
      </p:sp>
    </p:spTree>
    <p:extLst>
      <p:ext uri="{BB962C8B-B14F-4D97-AF65-F5344CB8AC3E}">
        <p14:creationId xmlns:p14="http://schemas.microsoft.com/office/powerpoint/2010/main" val="381871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Credits:  </a:t>
            </a:r>
            <a:r>
              <a:rPr lang="en-US" dirty="0" smtClean="0"/>
              <a:t>NASA/JPL-Caltech/University</a:t>
            </a:r>
            <a:r>
              <a:rPr lang="en-US" baseline="0" dirty="0" smtClean="0"/>
              <a:t> of Arizona (left); LPI/Alan </a:t>
            </a:r>
            <a:r>
              <a:rPr lang="en-US" baseline="0" dirty="0" err="1" smtClean="0"/>
              <a:t>Treiman</a:t>
            </a:r>
            <a:r>
              <a:rPr lang="en-US" baseline="0" dirty="0" smtClean="0"/>
              <a:t> (right)</a:t>
            </a:r>
          </a:p>
          <a:p>
            <a:endParaRPr lang="en-US" baseline="0" dirty="0" smtClean="0"/>
          </a:p>
          <a:p>
            <a:r>
              <a:rPr lang="en-US" b="1" baseline="0" dirty="0" smtClean="0"/>
              <a:t>Speaker’s Notes: </a:t>
            </a:r>
          </a:p>
          <a:p>
            <a:endParaRPr lang="en-US" baseline="0" dirty="0" smtClean="0"/>
          </a:p>
          <a:p>
            <a:r>
              <a:rPr lang="en-US" baseline="0" dirty="0" smtClean="0"/>
              <a:t>The Phoenix Mars lander scooped beneath the Martian surface and became the first “to touch” water ice on Mars.  Some water in the form of water-ice exists in the Martian subsurface, and has not been lost to space.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Carbonate</a:t>
            </a:r>
            <a:r>
              <a:rPr lang="en-US" sz="1200" kern="1200" baseline="0" dirty="0" smtClean="0">
                <a:solidFill>
                  <a:schemeClr val="tx1"/>
                </a:solidFill>
                <a:latin typeface="+mn-lt"/>
                <a:ea typeface="+mn-ea"/>
                <a:cs typeface="+mn-cs"/>
              </a:rPr>
              <a:t> globules</a:t>
            </a:r>
            <a:r>
              <a:rPr lang="en-US" sz="1200" kern="1200" dirty="0" smtClean="0">
                <a:solidFill>
                  <a:schemeClr val="tx1"/>
                </a:solidFill>
                <a:latin typeface="+mn-lt"/>
                <a:ea typeface="+mn-ea"/>
                <a:cs typeface="+mn-cs"/>
              </a:rPr>
              <a:t> in ALH84001 are the yellow/orange</a:t>
            </a:r>
            <a:r>
              <a:rPr lang="en-US" sz="1200" kern="1200" baseline="0" dirty="0" smtClean="0">
                <a:solidFill>
                  <a:schemeClr val="tx1"/>
                </a:solidFill>
                <a:latin typeface="+mn-lt"/>
                <a:ea typeface="+mn-ea"/>
                <a:cs typeface="+mn-cs"/>
              </a:rPr>
              <a:t> features at center, and are surrounded by lighter material (</a:t>
            </a:r>
            <a:r>
              <a:rPr lang="en-US" sz="1200" kern="1200" dirty="0" err="1" smtClean="0">
                <a:solidFill>
                  <a:schemeClr val="tx1"/>
                </a:solidFill>
                <a:latin typeface="+mn-lt"/>
                <a:ea typeface="+mn-ea"/>
                <a:cs typeface="+mn-cs"/>
              </a:rPr>
              <a:t>orthopyroxene</a:t>
            </a:r>
            <a:r>
              <a:rPr lang="en-US" sz="1200" kern="1200" dirty="0" smtClean="0">
                <a:solidFill>
                  <a:schemeClr val="tx1"/>
                </a:solidFill>
                <a:latin typeface="+mn-lt"/>
                <a:ea typeface="+mn-ea"/>
                <a:cs typeface="+mn-cs"/>
              </a:rPr>
              <a:t>) and small dark grains (chromite). Field of view:</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 0.5 millimeters across.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Water that soaked the rock long ago likely deposited the carbonates.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Carbonates may be one indicator for how some of the carbon dioxide was removed from the martian atmosphere, trapped, and stored in Martian rocks as opposed to lost to space.  Rovers</a:t>
            </a:r>
            <a:r>
              <a:rPr lang="en-US" sz="1200" kern="1200" baseline="0" dirty="0" smtClean="0">
                <a:solidFill>
                  <a:schemeClr val="tx1"/>
                </a:solidFill>
                <a:latin typeface="+mn-lt"/>
                <a:ea typeface="+mn-ea"/>
                <a:cs typeface="+mn-cs"/>
              </a:rPr>
              <a:t> and orbiters have found carbonates in the rock record on Mars.  For example, Mars rover “Spirit” found that the “Comanche” outcrop may be up to ¼ carbonates.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Finding carbonate minerals on Mars is also important because they dissolve in acidic water.  Their presence means that the past watery conditions were likely more neutral, and thus more favorable to life, if any existed.  </a:t>
            </a:r>
          </a:p>
        </p:txBody>
      </p:sp>
      <p:sp>
        <p:nvSpPr>
          <p:cNvPr id="4" name="Slide Number Placeholder 3"/>
          <p:cNvSpPr>
            <a:spLocks noGrp="1"/>
          </p:cNvSpPr>
          <p:nvPr>
            <p:ph type="sldNum" sz="quarter" idx="10"/>
          </p:nvPr>
        </p:nvSpPr>
        <p:spPr/>
        <p:txBody>
          <a:bodyPr/>
          <a:lstStyle/>
          <a:p>
            <a:fld id="{51881CE5-6697-4947-B9DC-4EC1BFD7477C}" type="slidenum">
              <a:rPr lang="en-US" smtClean="0"/>
              <a:t>13</a:t>
            </a:fld>
            <a:endParaRPr lang="en-US" dirty="0"/>
          </a:p>
        </p:txBody>
      </p:sp>
    </p:spTree>
    <p:extLst>
      <p:ext uri="{BB962C8B-B14F-4D97-AF65-F5344CB8AC3E}">
        <p14:creationId xmlns:p14="http://schemas.microsoft.com/office/powerpoint/2010/main" val="405479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Credit:  ESA</a:t>
            </a:r>
          </a:p>
          <a:p>
            <a:endParaRPr lang="en-US" dirty="0" smtClean="0"/>
          </a:p>
        </p:txBody>
      </p:sp>
      <p:sp>
        <p:nvSpPr>
          <p:cNvPr id="4" name="Slide Number Placeholder 3"/>
          <p:cNvSpPr>
            <a:spLocks noGrp="1"/>
          </p:cNvSpPr>
          <p:nvPr>
            <p:ph type="sldNum" sz="quarter" idx="10"/>
          </p:nvPr>
        </p:nvSpPr>
        <p:spPr/>
        <p:txBody>
          <a:bodyPr/>
          <a:lstStyle/>
          <a:p>
            <a:fld id="{51881CE5-6697-4947-B9DC-4EC1BFD7477C}" type="slidenum">
              <a:rPr lang="en-US" smtClean="0"/>
              <a:t>14</a:t>
            </a:fld>
            <a:endParaRPr lang="en-US" dirty="0"/>
          </a:p>
        </p:txBody>
      </p:sp>
    </p:spTree>
    <p:extLst>
      <p:ext uri="{BB962C8B-B14F-4D97-AF65-F5344CB8AC3E}">
        <p14:creationId xmlns:p14="http://schemas.microsoft.com/office/powerpoint/2010/main" val="1061365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b="0" dirty="0" smtClean="0"/>
              <a:t>NASA/JPL-Caltech/LASP</a:t>
            </a:r>
          </a:p>
          <a:p>
            <a:endParaRPr lang="en-US" b="0" dirty="0" smtClean="0"/>
          </a:p>
          <a:p>
            <a:r>
              <a:rPr lang="en-US" b="0" dirty="0" smtClean="0"/>
              <a:t>Artist’s concept.</a:t>
            </a:r>
            <a:endParaRPr lang="en-US" b="0" dirty="0"/>
          </a:p>
        </p:txBody>
      </p:sp>
      <p:sp>
        <p:nvSpPr>
          <p:cNvPr id="4" name="Slide Number Placeholder 3"/>
          <p:cNvSpPr>
            <a:spLocks noGrp="1"/>
          </p:cNvSpPr>
          <p:nvPr>
            <p:ph type="sldNum" sz="quarter" idx="10"/>
          </p:nvPr>
        </p:nvSpPr>
        <p:spPr/>
        <p:txBody>
          <a:bodyPr/>
          <a:lstStyle/>
          <a:p>
            <a:fld id="{51881CE5-6697-4947-B9DC-4EC1BFD7477C}" type="slidenum">
              <a:rPr lang="en-US" smtClean="0"/>
              <a:t>15</a:t>
            </a:fld>
            <a:endParaRPr lang="en-US" dirty="0"/>
          </a:p>
        </p:txBody>
      </p:sp>
    </p:spTree>
    <p:extLst>
      <p:ext uri="{BB962C8B-B14F-4D97-AF65-F5344CB8AC3E}">
        <p14:creationId xmlns:p14="http://schemas.microsoft.com/office/powerpoint/2010/main" val="3573875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b="0" dirty="0" smtClean="0"/>
              <a:t>NASA/GSFC</a:t>
            </a:r>
          </a:p>
          <a:p>
            <a:r>
              <a:rPr lang="en-US" dirty="0" smtClean="0"/>
              <a:t>http://www.nasa.gov/centers/goddard/images/content/96516main_still1web.jpg</a:t>
            </a:r>
          </a:p>
        </p:txBody>
      </p:sp>
      <p:sp>
        <p:nvSpPr>
          <p:cNvPr id="4" name="Slide Number Placeholder 3"/>
          <p:cNvSpPr>
            <a:spLocks noGrp="1"/>
          </p:cNvSpPr>
          <p:nvPr>
            <p:ph type="sldNum" sz="quarter" idx="10"/>
          </p:nvPr>
        </p:nvSpPr>
        <p:spPr/>
        <p:txBody>
          <a:bodyPr/>
          <a:lstStyle/>
          <a:p>
            <a:fld id="{51881CE5-6697-4947-B9DC-4EC1BFD7477C}" type="slidenum">
              <a:rPr lang="en-US" smtClean="0"/>
              <a:t>16</a:t>
            </a:fld>
            <a:endParaRPr lang="en-US" dirty="0"/>
          </a:p>
        </p:txBody>
      </p:sp>
    </p:spTree>
    <p:extLst>
      <p:ext uri="{BB962C8B-B14F-4D97-AF65-F5344CB8AC3E}">
        <p14:creationId xmlns:p14="http://schemas.microsoft.com/office/powerpoint/2010/main" val="1545154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b="0" dirty="0" smtClean="0"/>
              <a:t>NASA/GSFC/LASP</a:t>
            </a:r>
          </a:p>
          <a:p>
            <a:r>
              <a:rPr lang="en-US" b="0" dirty="0" smtClean="0"/>
              <a:t>Still from</a:t>
            </a:r>
            <a:r>
              <a:rPr lang="en-US" b="0" baseline="0" dirty="0" smtClean="0"/>
              <a:t> MAVEN video.</a:t>
            </a:r>
            <a:endParaRPr lang="en-US" b="0"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17</a:t>
            </a:fld>
            <a:endParaRPr lang="en-US" dirty="0"/>
          </a:p>
        </p:txBody>
      </p:sp>
    </p:spTree>
    <p:extLst>
      <p:ext uri="{BB962C8B-B14F-4D97-AF65-F5344CB8AC3E}">
        <p14:creationId xmlns:p14="http://schemas.microsoft.com/office/powerpoint/2010/main" val="2279045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Credit/Source:</a:t>
            </a:r>
            <a:r>
              <a:rPr lang="en-US" b="1" baseline="0" dirty="0" smtClean="0"/>
              <a:t> NASA/SDO</a:t>
            </a:r>
          </a:p>
          <a:p>
            <a:r>
              <a:rPr lang="en-US" b="1" baseline="0" dirty="0" smtClean="0"/>
              <a:t>http://</a:t>
            </a:r>
            <a:r>
              <a:rPr lang="en-US" b="1" baseline="0" dirty="0" err="1" smtClean="0"/>
              <a:t>www.nasa.gov</a:t>
            </a:r>
            <a:r>
              <a:rPr lang="en-US" b="1" baseline="0" dirty="0" smtClean="0"/>
              <a:t>/multimedia/</a:t>
            </a:r>
            <a:r>
              <a:rPr lang="en-US" b="1" baseline="0" dirty="0" err="1" smtClean="0"/>
              <a:t>imagegallery</a:t>
            </a:r>
            <a:r>
              <a:rPr lang="en-US" b="1" baseline="0" dirty="0" smtClean="0"/>
              <a:t>/image_feature_2422.html#.UmWhkXHqCUs  </a:t>
            </a:r>
          </a:p>
          <a:p>
            <a:endParaRPr lang="en-US" b="1" baseline="0" dirty="0" smtClean="0"/>
          </a:p>
          <a:p>
            <a:r>
              <a:rPr lang="en-US" b="1" baseline="0" dirty="0" smtClean="0"/>
              <a:t>Additional Details:</a:t>
            </a:r>
          </a:p>
          <a:p>
            <a:endParaRPr lang="en-US" b="1" baseline="0" dirty="0" smtClean="0"/>
          </a:p>
          <a:p>
            <a:r>
              <a:rPr lang="en-US" b="0" baseline="0" dirty="0" smtClean="0"/>
              <a:t>Original Caption:</a:t>
            </a:r>
          </a:p>
          <a:p>
            <a:endParaRPr lang="en-US" b="0" baseline="0" dirty="0" smtClean="0"/>
          </a:p>
          <a:p>
            <a:r>
              <a:rPr lang="en-US" dirty="0" smtClean="0"/>
              <a:t>Solar Eruption </a:t>
            </a:r>
          </a:p>
          <a:p>
            <a:r>
              <a:rPr lang="en-US" dirty="0" smtClean="0"/>
              <a:t>A solar eruption gracefully rose up from the sun on Dec. 31, 2012, twisting and turning. Magnetic forces drove the flow of plasma, but without sufficient force to overcome the sun's gravity much of the plasma fell back into the sun.</a:t>
            </a:r>
            <a:br>
              <a:rPr lang="en-US" dirty="0" smtClean="0"/>
            </a:br>
            <a:r>
              <a:rPr lang="en-US" dirty="0" smtClean="0"/>
              <a:t/>
            </a:r>
            <a:br>
              <a:rPr lang="en-US" dirty="0" smtClean="0"/>
            </a:br>
            <a:r>
              <a:rPr lang="en-US" dirty="0" smtClean="0"/>
              <a:t>The length of the eruption extends about 160,000 miles out from the Sun. With Earth about 7,900 miles in diameter, this relatively minor eruption is about 20 times the diameter of our planet.</a:t>
            </a:r>
          </a:p>
          <a:p>
            <a:endParaRPr lang="en-US" b="0" dirty="0"/>
          </a:p>
        </p:txBody>
      </p:sp>
      <p:sp>
        <p:nvSpPr>
          <p:cNvPr id="4" name="Slide Number Placeholder 3"/>
          <p:cNvSpPr>
            <a:spLocks noGrp="1"/>
          </p:cNvSpPr>
          <p:nvPr>
            <p:ph type="sldNum" sz="quarter" idx="10"/>
          </p:nvPr>
        </p:nvSpPr>
        <p:spPr/>
        <p:txBody>
          <a:bodyPr/>
          <a:lstStyle/>
          <a:p>
            <a:fld id="{51881CE5-6697-4947-B9DC-4EC1BFD7477C}" type="slidenum">
              <a:rPr lang="en-US" smtClean="0"/>
              <a:t>18</a:t>
            </a:fld>
            <a:endParaRPr lang="en-US" dirty="0"/>
          </a:p>
        </p:txBody>
      </p:sp>
    </p:spTree>
    <p:extLst>
      <p:ext uri="{BB962C8B-B14F-4D97-AF65-F5344CB8AC3E}">
        <p14:creationId xmlns:p14="http://schemas.microsoft.com/office/powerpoint/2010/main" val="215711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b="0" dirty="0" smtClean="0"/>
              <a:t>NASA/JSC</a:t>
            </a:r>
          </a:p>
          <a:p>
            <a:r>
              <a:rPr lang="en-US" dirty="0" smtClean="0"/>
              <a:t>http://eol.jsc.nasa.gov/scripts/sseop/photo.pl?mission=ISS029&amp;roll=E&amp;frame=6020</a:t>
            </a:r>
          </a:p>
          <a:p>
            <a:endParaRPr lang="en-US" dirty="0" smtClean="0"/>
          </a:p>
          <a:p>
            <a:r>
              <a:rPr lang="en-US" dirty="0" smtClean="0"/>
              <a:t>Astronaut</a:t>
            </a:r>
            <a:r>
              <a:rPr lang="en-US" baseline="0" dirty="0" smtClean="0"/>
              <a:t> photo from the International Space Station.</a:t>
            </a:r>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19</a:t>
            </a:fld>
            <a:endParaRPr lang="en-US" dirty="0"/>
          </a:p>
        </p:txBody>
      </p:sp>
    </p:spTree>
    <p:extLst>
      <p:ext uri="{BB962C8B-B14F-4D97-AF65-F5344CB8AC3E}">
        <p14:creationId xmlns:p14="http://schemas.microsoft.com/office/powerpoint/2010/main" val="2023859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b="0" dirty="0" smtClean="0"/>
              <a:t>Artist’s concept.</a:t>
            </a:r>
          </a:p>
          <a:p>
            <a:r>
              <a:rPr lang="en-US" dirty="0" smtClean="0"/>
              <a:t>http://solarsystem.nasa.gov/docs/sunearth01.jpg</a:t>
            </a:r>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20</a:t>
            </a:fld>
            <a:endParaRPr lang="en-US" dirty="0"/>
          </a:p>
        </p:txBody>
      </p:sp>
    </p:spTree>
    <p:extLst>
      <p:ext uri="{BB962C8B-B14F-4D97-AF65-F5344CB8AC3E}">
        <p14:creationId xmlns:p14="http://schemas.microsoft.com/office/powerpoint/2010/main" val="2047922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dirty="0" smtClean="0"/>
              <a:t>NASA/JPL-Caltech</a:t>
            </a:r>
          </a:p>
          <a:p>
            <a:endParaRPr lang="en-US" dirty="0" smtClean="0"/>
          </a:p>
          <a:p>
            <a:r>
              <a:rPr lang="en-US" b="1" dirty="0" smtClean="0"/>
              <a:t>Speaker’s Notes:  </a:t>
            </a:r>
            <a:r>
              <a:rPr lang="en-US" b="0" dirty="0" smtClean="0"/>
              <a:t>In</a:t>
            </a:r>
            <a:r>
              <a:rPr lang="en-US" b="0" baseline="0" dirty="0" smtClean="0"/>
              <a:t> the first stage of Mars Exploration, NASA missions focused on “following the water” – seeking signs of past or present water on Mars.  Water is key to life as we know it.  Mar rover Sojourner studied an ancient flood plain.  Orbiters (Mars Global Surveyor, Odyssey, and Mars Reconnaissance Orbiter) contributed findings about past water on Mars, current subsurface water-ice, and surface changes that might indicate some short-term active water flows etc. The Phoenix Mars lander was the first to touch water ice on Mars.  These missions all began identifying habitable zones, with Mars rover Curiosity sent specifically to understand Gale Crater as a potential past habitable environment – not just with water, but seeking chemicals necessary to life as we know it, including signs of organics – the chemical building blocks of life.  MAVEN is a key part of understanding Mars as a potential habitat, given its important role in determining the climate history of Mars – including when and how long Mars might have had an environment more favorable to life in ancient times.  While Mars rover Curiosity cannot detect life, it is on the cusp of the next phase of exploration:  seeking signs of life.  The proposed Mars 2020 rover, based on Curiosity’s design but with different instruments, would take the first steps toward seeking signs of life itself, linking back to early attempts to do so by the Viking landers.  The Mars 2020 rovers would seek 5 of 6 types of potential biosignatures, and prepare a cache for future potential sample return to earth, where all 6 potential biosignatures could be tested in Earth-based laboratories, depending on the samples collected and returned. All of the reconnaissance related to the Martian environment – its resources and potential environmental hazards to human health – and critical technology developments also paves the way for eventual human exploration, a long-term national exploration strategy.</a:t>
            </a:r>
            <a:endParaRPr lang="en-US" b="1" dirty="0"/>
          </a:p>
        </p:txBody>
      </p:sp>
      <p:sp>
        <p:nvSpPr>
          <p:cNvPr id="4" name="Slide Number Placeholder 3"/>
          <p:cNvSpPr>
            <a:spLocks noGrp="1"/>
          </p:cNvSpPr>
          <p:nvPr>
            <p:ph type="sldNum" sz="quarter" idx="10"/>
          </p:nvPr>
        </p:nvSpPr>
        <p:spPr/>
        <p:txBody>
          <a:bodyPr/>
          <a:lstStyle/>
          <a:p>
            <a:fld id="{51881CE5-6697-4947-B9DC-4EC1BFD7477C}" type="slidenum">
              <a:rPr lang="en-US" smtClean="0"/>
              <a:t>3</a:t>
            </a:fld>
            <a:endParaRPr lang="en-US" dirty="0"/>
          </a:p>
        </p:txBody>
      </p:sp>
    </p:spTree>
    <p:extLst>
      <p:ext uri="{BB962C8B-B14F-4D97-AF65-F5344CB8AC3E}">
        <p14:creationId xmlns:p14="http://schemas.microsoft.com/office/powerpoint/2010/main" val="1831419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Credit/Source</a:t>
            </a:r>
            <a:r>
              <a:rPr lang="en-US" b="0" dirty="0" smtClean="0"/>
              <a:t>:</a:t>
            </a:r>
            <a:r>
              <a:rPr lang="en-US" b="0" baseline="0" dirty="0" smtClean="0"/>
              <a:t> NASA/GSFC/LASP</a:t>
            </a:r>
          </a:p>
          <a:p>
            <a:r>
              <a:rPr lang="en-US" b="0" baseline="0" dirty="0" smtClean="0"/>
              <a:t>Still from Video</a:t>
            </a:r>
            <a:endParaRPr lang="en-US" b="0" dirty="0"/>
          </a:p>
        </p:txBody>
      </p:sp>
      <p:sp>
        <p:nvSpPr>
          <p:cNvPr id="4" name="Slide Number Placeholder 3"/>
          <p:cNvSpPr>
            <a:spLocks noGrp="1"/>
          </p:cNvSpPr>
          <p:nvPr>
            <p:ph type="sldNum" sz="quarter" idx="10"/>
          </p:nvPr>
        </p:nvSpPr>
        <p:spPr/>
        <p:txBody>
          <a:bodyPr/>
          <a:lstStyle/>
          <a:p>
            <a:fld id="{51881CE5-6697-4947-B9DC-4EC1BFD7477C}" type="slidenum">
              <a:rPr lang="en-US" smtClean="0"/>
              <a:t>21</a:t>
            </a:fld>
            <a:endParaRPr lang="en-US" dirty="0"/>
          </a:p>
        </p:txBody>
      </p:sp>
    </p:spTree>
    <p:extLst>
      <p:ext uri="{BB962C8B-B14F-4D97-AF65-F5344CB8AC3E}">
        <p14:creationId xmlns:p14="http://schemas.microsoft.com/office/powerpoint/2010/main" val="356234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Credit/Source</a:t>
            </a:r>
            <a:r>
              <a:rPr lang="en-US" b="0" dirty="0" smtClean="0"/>
              <a:t>:</a:t>
            </a:r>
            <a:r>
              <a:rPr lang="en-US" b="0" baseline="0" dirty="0" smtClean="0"/>
              <a:t> NASA/JPL-Caltech/GSFC</a:t>
            </a:r>
          </a:p>
          <a:p>
            <a:endParaRPr lang="en-US" b="1" baseline="0" dirty="0" smtClean="0"/>
          </a:p>
          <a:p>
            <a:r>
              <a:rPr lang="en-US" dirty="0" smtClean="0"/>
              <a:t>http://</a:t>
            </a:r>
            <a:r>
              <a:rPr lang="en-US" dirty="0" err="1" smtClean="0"/>
              <a:t>photojournal.jpl.nasa.gov</a:t>
            </a:r>
            <a:r>
              <a:rPr lang="en-US" dirty="0" smtClean="0"/>
              <a:t>/jpeg/PIA15953.jpg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22</a:t>
            </a:fld>
            <a:endParaRPr lang="en-US" dirty="0"/>
          </a:p>
        </p:txBody>
      </p:sp>
    </p:spTree>
    <p:extLst>
      <p:ext uri="{BB962C8B-B14F-4D97-AF65-F5344CB8AC3E}">
        <p14:creationId xmlns:p14="http://schemas.microsoft.com/office/powerpoint/2010/main" val="1131909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Credit/Source:</a:t>
            </a:r>
            <a:r>
              <a:rPr lang="en-US" b="1" baseline="0" dirty="0" smtClean="0"/>
              <a:t> </a:t>
            </a:r>
            <a:r>
              <a:rPr lang="en-US" b="0" baseline="0" dirty="0" smtClean="0"/>
              <a:t>NASA/JPL-Caltech</a:t>
            </a:r>
          </a:p>
          <a:p>
            <a:endParaRPr lang="en-US" b="0" baseline="0" dirty="0" smtClean="0"/>
          </a:p>
          <a:p>
            <a:r>
              <a:rPr lang="en-US" b="0" baseline="0" dirty="0" smtClean="0"/>
              <a:t>Artist’s concept.</a:t>
            </a:r>
            <a:endParaRPr lang="en-US" b="0" dirty="0"/>
          </a:p>
        </p:txBody>
      </p:sp>
      <p:sp>
        <p:nvSpPr>
          <p:cNvPr id="4" name="Slide Number Placeholder 3"/>
          <p:cNvSpPr>
            <a:spLocks noGrp="1"/>
          </p:cNvSpPr>
          <p:nvPr>
            <p:ph type="sldNum" sz="quarter" idx="10"/>
          </p:nvPr>
        </p:nvSpPr>
        <p:spPr/>
        <p:txBody>
          <a:bodyPr/>
          <a:lstStyle/>
          <a:p>
            <a:fld id="{51881CE5-6697-4947-B9DC-4EC1BFD7477C}" type="slidenum">
              <a:rPr lang="en-US" smtClean="0"/>
              <a:t>23</a:t>
            </a:fld>
            <a:endParaRPr lang="en-US" dirty="0"/>
          </a:p>
        </p:txBody>
      </p:sp>
    </p:spTree>
    <p:extLst>
      <p:ext uri="{BB962C8B-B14F-4D97-AF65-F5344CB8AC3E}">
        <p14:creationId xmlns:p14="http://schemas.microsoft.com/office/powerpoint/2010/main" val="1264410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b="0" dirty="0" smtClean="0"/>
              <a:t>ESA</a:t>
            </a:r>
          </a:p>
          <a:p>
            <a:endParaRPr lang="en-US" b="0" dirty="0" smtClean="0"/>
          </a:p>
          <a:p>
            <a:r>
              <a:rPr lang="en-US" b="0" dirty="0" smtClean="0"/>
              <a:t>Artist’s concept.</a:t>
            </a:r>
            <a:endParaRPr lang="en-US" b="0" dirty="0"/>
          </a:p>
        </p:txBody>
      </p:sp>
      <p:sp>
        <p:nvSpPr>
          <p:cNvPr id="4" name="Slide Number Placeholder 3"/>
          <p:cNvSpPr>
            <a:spLocks noGrp="1"/>
          </p:cNvSpPr>
          <p:nvPr>
            <p:ph type="sldNum" sz="quarter" idx="10"/>
          </p:nvPr>
        </p:nvSpPr>
        <p:spPr/>
        <p:txBody>
          <a:bodyPr/>
          <a:lstStyle/>
          <a:p>
            <a:fld id="{51881CE5-6697-4947-B9DC-4EC1BFD7477C}" type="slidenum">
              <a:rPr lang="en-US" smtClean="0"/>
              <a:t>24</a:t>
            </a:fld>
            <a:endParaRPr lang="en-US" dirty="0"/>
          </a:p>
        </p:txBody>
      </p:sp>
    </p:spTree>
    <p:extLst>
      <p:ext uri="{BB962C8B-B14F-4D97-AF65-F5344CB8AC3E}">
        <p14:creationId xmlns:p14="http://schemas.microsoft.com/office/powerpoint/2010/main" val="2455875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b="0" dirty="0" smtClean="0"/>
              <a:t>NASA/JPL-Caltech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Scientists do not yet know the state of Mars’ inner core.</a:t>
            </a:r>
            <a:r>
              <a:rPr lang="en-US" b="0" baseline="0" dirty="0" smtClean="0"/>
              <a:t>  A future Mars mission known as Insight will send a lander to study the Martian interior.</a:t>
            </a:r>
            <a:endParaRPr lang="en-US" b="0" dirty="0" smtClean="0"/>
          </a:p>
          <a:p>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25</a:t>
            </a:fld>
            <a:endParaRPr lang="en-US" dirty="0"/>
          </a:p>
        </p:txBody>
      </p:sp>
    </p:spTree>
    <p:extLst>
      <p:ext uri="{BB962C8B-B14F-4D97-AF65-F5344CB8AC3E}">
        <p14:creationId xmlns:p14="http://schemas.microsoft.com/office/powerpoint/2010/main" val="2135980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b="0" dirty="0" smtClean="0"/>
              <a:t>NASA/JPL-Caltech</a:t>
            </a:r>
          </a:p>
          <a:p>
            <a:r>
              <a:rPr lang="en-US" dirty="0" smtClean="0"/>
              <a:t>http://www.nasa.gov/images/content/562764main_spitzer-20061010-full.jpg</a:t>
            </a:r>
          </a:p>
          <a:p>
            <a:endParaRPr lang="en-US" dirty="0" smtClean="0"/>
          </a:p>
          <a:p>
            <a:r>
              <a:rPr lang="en-US" dirty="0" smtClean="0"/>
              <a:t>Artist’s concept. </a:t>
            </a:r>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26</a:t>
            </a:fld>
            <a:endParaRPr lang="en-US" dirty="0"/>
          </a:p>
        </p:txBody>
      </p:sp>
    </p:spTree>
    <p:extLst>
      <p:ext uri="{BB962C8B-B14F-4D97-AF65-F5344CB8AC3E}">
        <p14:creationId xmlns:p14="http://schemas.microsoft.com/office/powerpoint/2010/main" val="848528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a:t>
            </a:r>
            <a:r>
              <a:rPr lang="en-US" b="0" dirty="0" smtClean="0"/>
              <a:t>:  NASA/JPL-Caltech</a:t>
            </a:r>
          </a:p>
          <a:p>
            <a:r>
              <a:rPr lang="en-US" dirty="0" smtClean="0"/>
              <a:t>http://www.asc-csa.gc.ca/images/astronomie/mars/</a:t>
            </a:r>
            <a:r>
              <a:rPr lang="en-US" dirty="0" err="1" smtClean="0"/>
              <a:t>mars_atmosphere.jpg</a:t>
            </a:r>
            <a:endParaRPr lang="en-US" dirty="0" smtClean="0"/>
          </a:p>
          <a:p>
            <a:endParaRPr lang="en-US" dirty="0" smtClean="0"/>
          </a:p>
          <a:p>
            <a:r>
              <a:rPr lang="en-US" dirty="0" smtClean="0"/>
              <a:t>Artist’s concept, in this case of very large and</a:t>
            </a:r>
            <a:r>
              <a:rPr lang="en-US" baseline="0" dirty="0" smtClean="0"/>
              <a:t> catastrophic impact</a:t>
            </a:r>
            <a:r>
              <a:rPr lang="en-US" dirty="0" smtClean="0"/>
              <a:t>.  </a:t>
            </a:r>
          </a:p>
        </p:txBody>
      </p:sp>
      <p:sp>
        <p:nvSpPr>
          <p:cNvPr id="4" name="Slide Number Placeholder 3"/>
          <p:cNvSpPr>
            <a:spLocks noGrp="1"/>
          </p:cNvSpPr>
          <p:nvPr>
            <p:ph type="sldNum" sz="quarter" idx="10"/>
          </p:nvPr>
        </p:nvSpPr>
        <p:spPr/>
        <p:txBody>
          <a:bodyPr/>
          <a:lstStyle/>
          <a:p>
            <a:fld id="{51881CE5-6697-4947-B9DC-4EC1BFD7477C}" type="slidenum">
              <a:rPr lang="en-US" smtClean="0"/>
              <a:t>27</a:t>
            </a:fld>
            <a:endParaRPr lang="en-US" dirty="0"/>
          </a:p>
        </p:txBody>
      </p:sp>
    </p:spTree>
    <p:extLst>
      <p:ext uri="{BB962C8B-B14F-4D97-AF65-F5344CB8AC3E}">
        <p14:creationId xmlns:p14="http://schemas.microsoft.com/office/powerpoint/2010/main" val="2908777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b="0" dirty="0" smtClean="0"/>
              <a:t>NASA/JPL-Caltech</a:t>
            </a:r>
          </a:p>
          <a:p>
            <a:r>
              <a:rPr lang="en-US" dirty="0" smtClean="0"/>
              <a:t>http://mgs-mager.gsfc.nasa.gov/press/conn2.html</a:t>
            </a:r>
          </a:p>
          <a:p>
            <a:r>
              <a:rPr lang="en-US" dirty="0" smtClean="0"/>
              <a:t>http://mgs-mager.gsfc.nasa.gov/press/conn4.html</a:t>
            </a:r>
          </a:p>
          <a:p>
            <a:endParaRPr lang="en-US" dirty="0" smtClean="0"/>
          </a:p>
          <a:p>
            <a:r>
              <a:rPr lang="en-US" dirty="0" smtClean="0"/>
              <a:t>Data collected by NASA’s Mars</a:t>
            </a:r>
            <a:r>
              <a:rPr lang="en-US" baseline="0" dirty="0" smtClean="0"/>
              <a:t> Global Surveyor orbiter.</a:t>
            </a:r>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28</a:t>
            </a:fld>
            <a:endParaRPr lang="en-US" dirty="0"/>
          </a:p>
        </p:txBody>
      </p:sp>
    </p:spTree>
    <p:extLst>
      <p:ext uri="{BB962C8B-B14F-4D97-AF65-F5344CB8AC3E}">
        <p14:creationId xmlns:p14="http://schemas.microsoft.com/office/powerpoint/2010/main" val="3244610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dirty="0" smtClean="0"/>
              <a:t>NASA/GSFC/LASP</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Still from MAVEN video.</a:t>
            </a:r>
          </a:p>
          <a:p>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29</a:t>
            </a:fld>
            <a:endParaRPr lang="en-US" dirty="0"/>
          </a:p>
        </p:txBody>
      </p:sp>
    </p:spTree>
    <p:extLst>
      <p:ext uri="{BB962C8B-B14F-4D97-AF65-F5344CB8AC3E}">
        <p14:creationId xmlns:p14="http://schemas.microsoft.com/office/powerpoint/2010/main" val="2458997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dirty="0" smtClean="0"/>
              <a:t>NASA/GSFC/LASP</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Still from MAVEN video.</a:t>
            </a:r>
          </a:p>
          <a:p>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30</a:t>
            </a:fld>
            <a:endParaRPr lang="en-US" dirty="0"/>
          </a:p>
        </p:txBody>
      </p:sp>
    </p:spTree>
    <p:extLst>
      <p:ext uri="{BB962C8B-B14F-4D97-AF65-F5344CB8AC3E}">
        <p14:creationId xmlns:p14="http://schemas.microsoft.com/office/powerpoint/2010/main" val="663231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NASA/GSFC/LASP</a:t>
            </a:r>
          </a:p>
          <a:p>
            <a:r>
              <a:rPr lang="en-US" dirty="0" smtClean="0"/>
              <a:t>http://www.nasa.gov/images/content/486126main_mavenorbitfull.jpg</a:t>
            </a:r>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4</a:t>
            </a:fld>
            <a:endParaRPr lang="en-US" dirty="0"/>
          </a:p>
        </p:txBody>
      </p:sp>
    </p:spTree>
    <p:extLst>
      <p:ext uri="{BB962C8B-B14F-4D97-AF65-F5344CB8AC3E}">
        <p14:creationId xmlns:p14="http://schemas.microsoft.com/office/powerpoint/2010/main" val="3436964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dirty="0" smtClean="0"/>
              <a:t>NASA/GSFC/LASP</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Still from MAVEN video.</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31</a:t>
            </a:fld>
            <a:endParaRPr lang="en-US" dirty="0"/>
          </a:p>
        </p:txBody>
      </p:sp>
    </p:spTree>
    <p:extLst>
      <p:ext uri="{BB962C8B-B14F-4D97-AF65-F5344CB8AC3E}">
        <p14:creationId xmlns:p14="http://schemas.microsoft.com/office/powerpoint/2010/main" val="343295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dirty="0" smtClean="0"/>
              <a:t>NASA/GSFC/LASP</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Still from MAVEN video.</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32</a:t>
            </a:fld>
            <a:endParaRPr lang="en-US" dirty="0"/>
          </a:p>
        </p:txBody>
      </p:sp>
    </p:spTree>
    <p:extLst>
      <p:ext uri="{BB962C8B-B14F-4D97-AF65-F5344CB8AC3E}">
        <p14:creationId xmlns:p14="http://schemas.microsoft.com/office/powerpoint/2010/main" val="663574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dirty="0" smtClean="0"/>
              <a:t>NASA/GSFC/LASP</a:t>
            </a:r>
          </a:p>
          <a:p>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33</a:t>
            </a:fld>
            <a:endParaRPr lang="en-US" dirty="0"/>
          </a:p>
        </p:txBody>
      </p:sp>
    </p:spTree>
    <p:extLst>
      <p:ext uri="{BB962C8B-B14F-4D97-AF65-F5344CB8AC3E}">
        <p14:creationId xmlns:p14="http://schemas.microsoft.com/office/powerpoint/2010/main" val="2717076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dirty="0" smtClean="0"/>
              <a:t>NASA/GSFC/LASP</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Still from MAVEN video.</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34</a:t>
            </a:fld>
            <a:endParaRPr lang="en-US" dirty="0"/>
          </a:p>
        </p:txBody>
      </p:sp>
    </p:spTree>
    <p:extLst>
      <p:ext uri="{BB962C8B-B14F-4D97-AF65-F5344CB8AC3E}">
        <p14:creationId xmlns:p14="http://schemas.microsoft.com/office/powerpoint/2010/main" val="2596870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dirty="0" smtClean="0"/>
              <a:t>NASA/GSFC/LASP</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Still from MAVEN video.</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35</a:t>
            </a:fld>
            <a:endParaRPr lang="en-US" dirty="0"/>
          </a:p>
        </p:txBody>
      </p:sp>
    </p:spTree>
    <p:extLst>
      <p:ext uri="{BB962C8B-B14F-4D97-AF65-F5344CB8AC3E}">
        <p14:creationId xmlns:p14="http://schemas.microsoft.com/office/powerpoint/2010/main" val="2510876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dirty="0" smtClean="0"/>
              <a:t>NASA/GSFC/LASP</a:t>
            </a:r>
          </a:p>
          <a:p>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36</a:t>
            </a:fld>
            <a:endParaRPr lang="en-US" dirty="0"/>
          </a:p>
        </p:txBody>
      </p:sp>
    </p:spTree>
    <p:extLst>
      <p:ext uri="{BB962C8B-B14F-4D97-AF65-F5344CB8AC3E}">
        <p14:creationId xmlns:p14="http://schemas.microsoft.com/office/powerpoint/2010/main" val="532885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dirty="0" smtClean="0"/>
              <a:t>NASA/GSFC/LASP</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Still from MAVEN video.</a:t>
            </a:r>
          </a:p>
          <a:p>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37</a:t>
            </a:fld>
            <a:endParaRPr lang="en-US" dirty="0"/>
          </a:p>
        </p:txBody>
      </p:sp>
    </p:spTree>
    <p:extLst>
      <p:ext uri="{BB962C8B-B14F-4D97-AF65-F5344CB8AC3E}">
        <p14:creationId xmlns:p14="http://schemas.microsoft.com/office/powerpoint/2010/main" val="2104510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dirty="0" smtClean="0"/>
              <a:t>NASA/GSFC/LASP</a:t>
            </a:r>
          </a:p>
          <a:p>
            <a:r>
              <a:rPr lang="en-US" dirty="0" smtClean="0"/>
              <a:t>Still from MAVEN video.</a:t>
            </a:r>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38</a:t>
            </a:fld>
            <a:endParaRPr lang="en-US" dirty="0"/>
          </a:p>
        </p:txBody>
      </p:sp>
    </p:spTree>
    <p:extLst>
      <p:ext uri="{BB962C8B-B14F-4D97-AF65-F5344CB8AC3E}">
        <p14:creationId xmlns:p14="http://schemas.microsoft.com/office/powerpoint/2010/main" val="3713770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b="0" dirty="0" smtClean="0"/>
              <a:t>NASA/JPL-Caltech  Artist’s concept of an ancient</a:t>
            </a:r>
            <a:r>
              <a:rPr lang="en-US" b="0" baseline="0" dirty="0" smtClean="0"/>
              <a:t> Mars with a thicker atmosphere and water (left) and modern Mars, arid with a thin atmosphere (right).</a:t>
            </a:r>
            <a:endParaRPr lang="en-US" b="0" dirty="0" smtClean="0"/>
          </a:p>
          <a:p>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39</a:t>
            </a:fld>
            <a:endParaRPr lang="en-US" dirty="0"/>
          </a:p>
        </p:txBody>
      </p:sp>
    </p:spTree>
    <p:extLst>
      <p:ext uri="{BB962C8B-B14F-4D97-AF65-F5344CB8AC3E}">
        <p14:creationId xmlns:p14="http://schemas.microsoft.com/office/powerpoint/2010/main" val="1995817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dirty="0" smtClean="0"/>
              <a:t>NASA/JPL-Caltech  Artist’s concept of ancient Mars</a:t>
            </a:r>
            <a:r>
              <a:rPr lang="en-US" baseline="0" dirty="0" smtClean="0"/>
              <a:t> and an imaged hot springs environment.</a:t>
            </a:r>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40</a:t>
            </a:fld>
            <a:endParaRPr lang="en-US" dirty="0"/>
          </a:p>
        </p:txBody>
      </p:sp>
    </p:spTree>
    <p:extLst>
      <p:ext uri="{BB962C8B-B14F-4D97-AF65-F5344CB8AC3E}">
        <p14:creationId xmlns:p14="http://schemas.microsoft.com/office/powerpoint/2010/main" val="4233079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b="0" dirty="0" smtClean="0"/>
              <a:t>NASA/GSFC/LASP</a:t>
            </a:r>
          </a:p>
          <a:p>
            <a:r>
              <a:rPr lang="en-US" b="0" dirty="0" smtClean="0"/>
              <a:t>(Still from NASA/GSFC MAVEN Video)</a:t>
            </a:r>
            <a:endParaRPr lang="en-US" b="0" dirty="0"/>
          </a:p>
        </p:txBody>
      </p:sp>
      <p:sp>
        <p:nvSpPr>
          <p:cNvPr id="4" name="Slide Number Placeholder 3"/>
          <p:cNvSpPr>
            <a:spLocks noGrp="1"/>
          </p:cNvSpPr>
          <p:nvPr>
            <p:ph type="sldNum" sz="quarter" idx="10"/>
          </p:nvPr>
        </p:nvSpPr>
        <p:spPr/>
        <p:txBody>
          <a:bodyPr/>
          <a:lstStyle/>
          <a:p>
            <a:fld id="{51881CE5-6697-4947-B9DC-4EC1BFD7477C}" type="slidenum">
              <a:rPr lang="en-US" smtClean="0"/>
              <a:t>5</a:t>
            </a:fld>
            <a:endParaRPr lang="en-US" dirty="0"/>
          </a:p>
        </p:txBody>
      </p:sp>
    </p:spTree>
    <p:extLst>
      <p:ext uri="{BB962C8B-B14F-4D97-AF65-F5344CB8AC3E}">
        <p14:creationId xmlns:p14="http://schemas.microsoft.com/office/powerpoint/2010/main" val="2459280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NASA/JPL-Caltech </a:t>
            </a:r>
          </a:p>
          <a:p>
            <a:r>
              <a:rPr lang="en-US" dirty="0" smtClean="0"/>
              <a:t>http://mars.jpl.nasa.gov/mro/images/mrolaunch.jpg</a:t>
            </a:r>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41</a:t>
            </a:fld>
            <a:endParaRPr lang="en-US" dirty="0"/>
          </a:p>
        </p:txBody>
      </p:sp>
    </p:spTree>
    <p:extLst>
      <p:ext uri="{BB962C8B-B14F-4D97-AF65-F5344CB8AC3E}">
        <p14:creationId xmlns:p14="http://schemas.microsoft.com/office/powerpoint/2010/main" val="2368605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NASA/GSFC/LASP</a:t>
            </a:r>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42</a:t>
            </a:fld>
            <a:endParaRPr lang="en-US" dirty="0"/>
          </a:p>
        </p:txBody>
      </p:sp>
    </p:spTree>
    <p:extLst>
      <p:ext uri="{BB962C8B-B14F-4D97-AF65-F5344CB8AC3E}">
        <p14:creationId xmlns:p14="http://schemas.microsoft.com/office/powerpoint/2010/main" val="27698463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a:t>
            </a:r>
            <a:r>
              <a:rPr lang="en-US" b="1" baseline="0" dirty="0" smtClean="0"/>
              <a:t> Source:  </a:t>
            </a:r>
            <a:r>
              <a:rPr lang="en-US" baseline="0" dirty="0" smtClean="0"/>
              <a:t>orbiter:  NASA/GSFC/LASP  school bus:  as altered - NASA/JPL-Caltech</a:t>
            </a:r>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43</a:t>
            </a:fld>
            <a:endParaRPr lang="en-US" dirty="0"/>
          </a:p>
        </p:txBody>
      </p:sp>
    </p:spTree>
    <p:extLst>
      <p:ext uri="{BB962C8B-B14F-4D97-AF65-F5344CB8AC3E}">
        <p14:creationId xmlns:p14="http://schemas.microsoft.com/office/powerpoint/2010/main" val="2485288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Orbiter:</a:t>
            </a:r>
            <a:r>
              <a:rPr lang="en-US" baseline="0" dirty="0" smtClean="0"/>
              <a:t>  </a:t>
            </a:r>
            <a:r>
              <a:rPr lang="en-US" dirty="0" smtClean="0"/>
              <a:t>NASA/GSFC/Lockheed/LASP  Family in SUV: NASA/JPL-Caltech (has image releases)</a:t>
            </a:r>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44</a:t>
            </a:fld>
            <a:endParaRPr lang="en-US" dirty="0"/>
          </a:p>
        </p:txBody>
      </p:sp>
    </p:spTree>
    <p:extLst>
      <p:ext uri="{BB962C8B-B14F-4D97-AF65-F5344CB8AC3E}">
        <p14:creationId xmlns:p14="http://schemas.microsoft.com/office/powerpoint/2010/main" val="25887059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lasp.colorado.edu</a:t>
            </a:r>
            <a:r>
              <a:rPr lang="en-US" dirty="0" smtClean="0"/>
              <a:t>/home/maven/files/2013/06/MAVEN-</a:t>
            </a:r>
            <a:r>
              <a:rPr lang="en-US" dirty="0" err="1" smtClean="0"/>
              <a:t>Payload_Fairing.jpg</a:t>
            </a:r>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45</a:t>
            </a:fld>
            <a:endParaRPr lang="en-US" dirty="0"/>
          </a:p>
        </p:txBody>
      </p:sp>
    </p:spTree>
    <p:extLst>
      <p:ext uri="{BB962C8B-B14F-4D97-AF65-F5344CB8AC3E}">
        <p14:creationId xmlns:p14="http://schemas.microsoft.com/office/powerpoint/2010/main" val="2662191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b="0" dirty="0" smtClean="0"/>
              <a:t>NASA/JPL-Caltech/LASP</a:t>
            </a:r>
            <a:endParaRPr lang="en-US" b="0" dirty="0"/>
          </a:p>
        </p:txBody>
      </p:sp>
      <p:sp>
        <p:nvSpPr>
          <p:cNvPr id="4" name="Slide Number Placeholder 3"/>
          <p:cNvSpPr>
            <a:spLocks noGrp="1"/>
          </p:cNvSpPr>
          <p:nvPr>
            <p:ph type="sldNum" sz="quarter" idx="10"/>
          </p:nvPr>
        </p:nvSpPr>
        <p:spPr/>
        <p:txBody>
          <a:bodyPr/>
          <a:lstStyle/>
          <a:p>
            <a:fld id="{51881CE5-6697-4947-B9DC-4EC1BFD7477C}" type="slidenum">
              <a:rPr lang="en-US" smtClean="0"/>
              <a:t>47</a:t>
            </a:fld>
            <a:endParaRPr lang="en-US" dirty="0"/>
          </a:p>
        </p:txBody>
      </p:sp>
    </p:spTree>
    <p:extLst>
      <p:ext uri="{BB962C8B-B14F-4D97-AF65-F5344CB8AC3E}">
        <p14:creationId xmlns:p14="http://schemas.microsoft.com/office/powerpoint/2010/main" val="557057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http://spaceflight.nasa.gov/gallery/images/shuttle/sts-110/lores/sts110-730-031.jpg</a:t>
            </a:r>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49</a:t>
            </a:fld>
            <a:endParaRPr lang="en-US" dirty="0"/>
          </a:p>
        </p:txBody>
      </p:sp>
    </p:spTree>
    <p:extLst>
      <p:ext uri="{BB962C8B-B14F-4D97-AF65-F5344CB8AC3E}">
        <p14:creationId xmlns:p14="http://schemas.microsoft.com/office/powerpoint/2010/main" val="21883458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http://lasp.colorado.edu/home/maven/files/2012/02/SWEA5_full.jpg</a:t>
            </a:r>
          </a:p>
          <a:p>
            <a:r>
              <a:rPr lang="en-US" dirty="0" smtClean="0"/>
              <a:t>http://lasp.colorado.edu/home/maven/files/2012/02/SWIA5_full.jpg</a:t>
            </a:r>
          </a:p>
          <a:p>
            <a:r>
              <a:rPr lang="en-US" dirty="0" smtClean="0"/>
              <a:t>http://lasp.colorado.edu/home/maven/files/2012/02/STATIC5_full.jpg</a:t>
            </a:r>
          </a:p>
          <a:p>
            <a:r>
              <a:rPr lang="en-US" dirty="0" smtClean="0"/>
              <a:t>http://lasp.colorado.edu/home/maven/files/2011/03/SEP_full.jpg</a:t>
            </a:r>
          </a:p>
          <a:p>
            <a:r>
              <a:rPr lang="en-US" dirty="0" smtClean="0"/>
              <a:t>http://lasp.colorado.edu/home/maven/files/2011/03/MAG_full.jpg</a:t>
            </a:r>
          </a:p>
          <a:p>
            <a:endParaRPr lang="en-US" dirty="0" smtClean="0"/>
          </a:p>
          <a:p>
            <a:r>
              <a:rPr lang="en-US" dirty="0" smtClean="0"/>
              <a:t>http://lasp.colorado.edu/home/maven/files/2013/04/MAVEN-Remote-Sensing-Package.jpg</a:t>
            </a:r>
          </a:p>
          <a:p>
            <a:r>
              <a:rPr lang="en-US" dirty="0" smtClean="0"/>
              <a:t>http://lasp.colorado.edu/home/maven/files/2013/04/NGIMS_full_integrated.jpg</a:t>
            </a:r>
          </a:p>
          <a:p>
            <a:endParaRPr lang="en-US" dirty="0" smtClean="0"/>
          </a:p>
          <a:p>
            <a:r>
              <a:rPr lang="en-US" sz="1200" dirty="0" smtClean="0">
                <a:solidFill>
                  <a:srgbClr val="EEECE1"/>
                </a:solidFill>
              </a:rPr>
              <a:t>Particles and Field (P&amp;F) Package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EEECE1"/>
                </a:solidFill>
              </a:rPr>
              <a:t>Solar Wind Electron Analyzer (SWEA) – measures solar wind and ionospheric electrons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EEECE1"/>
                </a:solidFill>
              </a:rPr>
              <a:t>Solar Wind Ion Analyzer (SWIA) - measures solar wind and magnetosheath ion density and velocity</a:t>
            </a:r>
          </a:p>
          <a:p>
            <a:pPr lvl="0"/>
            <a:endParaRPr lang="en-US" sz="1200" dirty="0" smtClean="0">
              <a:solidFill>
                <a:srgbClr val="EEECE1"/>
              </a:solidFill>
            </a:endParaRPr>
          </a:p>
          <a:p>
            <a:pPr lvl="0"/>
            <a:r>
              <a:rPr lang="en-US" sz="1200" dirty="0" smtClean="0">
                <a:solidFill>
                  <a:srgbClr val="EEECE1"/>
                </a:solidFill>
              </a:rPr>
              <a:t>SupraThermal And Thermal Ion Composition (STATIC) - measures thermal ions to moderate-energy escaping ions</a:t>
            </a:r>
          </a:p>
          <a:p>
            <a:pPr lvl="0"/>
            <a:r>
              <a:rPr lang="en-US" sz="1200" dirty="0" smtClean="0">
                <a:solidFill>
                  <a:srgbClr val="EEECE1"/>
                </a:solidFill>
              </a:rPr>
              <a:t>Solar Energetic Particle (SEP) - determines the impact of SEPs on the upper atmosphere</a:t>
            </a:r>
          </a:p>
          <a:p>
            <a:pPr lvl="0"/>
            <a:r>
              <a:rPr lang="en-US" sz="1200" dirty="0" smtClean="0">
                <a:solidFill>
                  <a:srgbClr val="EEECE1"/>
                </a:solidFill>
              </a:rPr>
              <a:t>Langmuir Probe and Waves (LPW) - determines ionospheric properties and wave heating of escaping ions and solar extreme ultraviolet (EUV) input to atmosphere</a:t>
            </a:r>
          </a:p>
          <a:p>
            <a:pPr lvl="0"/>
            <a:r>
              <a:rPr lang="en-US" sz="1200" dirty="0" smtClean="0">
                <a:solidFill>
                  <a:srgbClr val="EEECE1"/>
                </a:solidFill>
              </a:rPr>
              <a:t>Magnetometer (MAG) - measures interplanetary solar wind and ionospheric magnetic fields Remote Sensing (RS) Package</a:t>
            </a:r>
          </a:p>
          <a:p>
            <a:pPr lvl="0"/>
            <a:endParaRPr lang="en-US" sz="1200" dirty="0" smtClean="0">
              <a:solidFill>
                <a:srgbClr val="EEECE1"/>
              </a:solidFill>
            </a:endParaRPr>
          </a:p>
          <a:p>
            <a:pPr lvl="0"/>
            <a:r>
              <a:rPr lang="en-US" sz="1200" dirty="0" smtClean="0">
                <a:solidFill>
                  <a:srgbClr val="EEECE1"/>
                </a:solidFill>
              </a:rPr>
              <a:t>Imaging Ultraviolet Spectrometer (IUVS) - measures global characteristics of the upper atmosphere and ionosphere</a:t>
            </a:r>
          </a:p>
          <a:p>
            <a:endParaRPr lang="en-US" sz="1200" dirty="0" smtClean="0">
              <a:solidFill>
                <a:srgbClr val="EEECE1"/>
              </a:solidFill>
            </a:endParaRPr>
          </a:p>
          <a:p>
            <a:endParaRPr lang="en-US" sz="1200" dirty="0" smtClean="0">
              <a:solidFill>
                <a:srgbClr val="EEECE1"/>
              </a:solidFill>
            </a:endParaRPr>
          </a:p>
          <a:p>
            <a:endParaRPr lang="en-US" sz="1200" dirty="0" smtClean="0">
              <a:solidFill>
                <a:srgbClr val="EEECE1"/>
              </a:solidFill>
            </a:endParaRPr>
          </a:p>
          <a:p>
            <a:r>
              <a:rPr lang="en-US" sz="1200" dirty="0" smtClean="0">
                <a:solidFill>
                  <a:srgbClr val="EEECE1"/>
                </a:solidFill>
              </a:rPr>
              <a:t>Neutral Gas and Ion Mass Spectrometer (NGIMS) Package</a:t>
            </a:r>
          </a:p>
          <a:p>
            <a:pPr lvl="0"/>
            <a:r>
              <a:rPr lang="en-US" sz="1200" dirty="0" smtClean="0">
                <a:solidFill>
                  <a:srgbClr val="EEECE1"/>
                </a:solidFill>
              </a:rPr>
              <a:t>Measures the composition and isotopes of neutral gases and ions</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55</a:t>
            </a:fld>
            <a:endParaRPr lang="en-US" dirty="0"/>
          </a:p>
        </p:txBody>
      </p:sp>
    </p:spTree>
    <p:extLst>
      <p:ext uri="{BB962C8B-B14F-4D97-AF65-F5344CB8AC3E}">
        <p14:creationId xmlns:p14="http://schemas.microsoft.com/office/powerpoint/2010/main" val="32209355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a:t>
            </a:r>
          </a:p>
          <a:p>
            <a:r>
              <a:rPr lang="en-US" dirty="0" smtClean="0"/>
              <a:t>Curiosity</a:t>
            </a:r>
            <a:r>
              <a:rPr lang="en-US" baseline="0" dirty="0" smtClean="0"/>
              <a:t> rover:  NASA/JPL-Caltech/MSSS</a:t>
            </a:r>
          </a:p>
          <a:p>
            <a:r>
              <a:rPr lang="en-US" baseline="0" dirty="0" smtClean="0"/>
              <a:t>Composition:  NASA/JPL-Caltech/GSFC  original:  http://</a:t>
            </a:r>
            <a:r>
              <a:rPr lang="en-US" baseline="0" dirty="0" err="1" smtClean="0"/>
              <a:t>photojournal.jpl.nasa.gov</a:t>
            </a:r>
            <a:r>
              <a:rPr lang="en-US" baseline="0" dirty="0" smtClean="0"/>
              <a:t>/catalog/PIA16460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1881CE5-6697-4947-B9DC-4EC1BFD7477C}" type="slidenum">
              <a:rPr lang="en-US" smtClean="0"/>
              <a:t>57</a:t>
            </a:fld>
            <a:endParaRPr lang="en-US" dirty="0"/>
          </a:p>
        </p:txBody>
      </p:sp>
    </p:spTree>
    <p:extLst>
      <p:ext uri="{BB962C8B-B14F-4D97-AF65-F5344CB8AC3E}">
        <p14:creationId xmlns:p14="http://schemas.microsoft.com/office/powerpoint/2010/main" val="14348559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CREDIT/SOURCE:  </a:t>
            </a:r>
            <a:r>
              <a:rPr lang="en-US" dirty="0" smtClean="0"/>
              <a:t>NASA/</a:t>
            </a:r>
            <a:r>
              <a:rPr lang="en-US" dirty="0" err="1" smtClean="0"/>
              <a:t>jPL</a:t>
            </a:r>
            <a:r>
              <a:rPr lang="en-US" dirty="0" smtClean="0"/>
              <a:t>-Caltech</a:t>
            </a:r>
            <a:r>
              <a:rPr lang="en-US" baseline="0" dirty="0" smtClean="0"/>
              <a:t>  </a:t>
            </a:r>
            <a:r>
              <a:rPr lang="en-US" dirty="0" smtClean="0"/>
              <a:t> </a:t>
            </a:r>
            <a:r>
              <a:rPr lang="en-US" dirty="0" smtClean="0">
                <a:hlinkClick r:id="rId3"/>
              </a:rPr>
              <a:t>http://photojournal.jpl.nasa.gov/catalog/PIA16818</a:t>
            </a:r>
            <a:endParaRPr lang="en-US" dirty="0" smtClean="0"/>
          </a:p>
          <a:p>
            <a:endParaRPr lang="en-US" b="1" dirty="0" smtClean="0"/>
          </a:p>
          <a:p>
            <a:r>
              <a:rPr lang="en-US" b="1" dirty="0" smtClean="0"/>
              <a:t>Speaker’s Notes:  </a:t>
            </a:r>
          </a:p>
          <a:p>
            <a:endParaRPr lang="en-US" b="1" dirty="0" smtClean="0"/>
          </a:p>
          <a:p>
            <a:r>
              <a:rPr lang="en-US" b="1" dirty="0" smtClean="0"/>
              <a:t>Basics:</a:t>
            </a:r>
          </a:p>
          <a:p>
            <a:r>
              <a:rPr lang="en-US" dirty="0" smtClean="0"/>
              <a:t>--isotopes are heavier versions of an element</a:t>
            </a:r>
          </a:p>
          <a:p>
            <a:r>
              <a:rPr lang="en-US" b="0" dirty="0" smtClean="0"/>
              <a:t>--hotter, lighter particles</a:t>
            </a:r>
            <a:r>
              <a:rPr lang="en-US" b="0" baseline="0" dirty="0" smtClean="0"/>
              <a:t> escape faster</a:t>
            </a:r>
          </a:p>
          <a:p>
            <a:r>
              <a:rPr lang="en-US" b="0" baseline="0" dirty="0" smtClean="0"/>
              <a:t>--by comparing ratios of lighter and heavier atoms, ions, and isotopes in the atmosphere today, and comparing that with estimated measurements of ratios in ancient times, it is possible to understand how much of each has been lost</a:t>
            </a:r>
            <a:endParaRPr lang="en-US" b="0" dirty="0" smtClean="0"/>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Chart Explanation:</a:t>
            </a:r>
          </a:p>
          <a:p>
            <a:r>
              <a:rPr lang="en-US" b="0" dirty="0" smtClean="0"/>
              <a:t>--how to figure out how </a:t>
            </a:r>
            <a:r>
              <a:rPr lang="en-US" dirty="0" smtClean="0"/>
              <a:t>how Mars transformed from a once water-rich planet, more like our own, into today's drier, colder and less-hospitable world. </a:t>
            </a:r>
            <a:endParaRPr lang="en-US" b="1" dirty="0" smtClean="0"/>
          </a:p>
          <a:p>
            <a:r>
              <a:rPr lang="en-US" dirty="0" smtClean="0"/>
              <a:t>--before</a:t>
            </a:r>
            <a:r>
              <a:rPr lang="en-US" baseline="0" dirty="0" smtClean="0"/>
              <a:t> Curiosity, </a:t>
            </a:r>
            <a:r>
              <a:rPr lang="en-US" dirty="0" smtClean="0"/>
              <a:t>the argon ratio in Martian meteorites was the best measure of how much atmosphere Mars has lost since the planet's wetter, warmer days billions of years ago</a:t>
            </a:r>
          </a:p>
          <a:p>
            <a:r>
              <a:rPr lang="en-US" dirty="0" smtClean="0"/>
              <a:t>--if Mars held onto all of its atmosphere and its original argon, its ratio of the gas would be the same as that of the sun and Jupiter</a:t>
            </a:r>
          </a:p>
          <a:p>
            <a:r>
              <a:rPr lang="en-US" dirty="0" smtClean="0"/>
              <a:t>	--those bodies have so much gravity that isotopes can't preferentially escape, so their argon ratio -- which is 5.5 -- represents that of the primordial solar system</a:t>
            </a:r>
          </a:p>
          <a:p>
            <a:endParaRPr lang="en-US" dirty="0" smtClean="0"/>
          </a:p>
          <a:p>
            <a:r>
              <a:rPr lang="en-US" dirty="0" smtClean="0"/>
              <a:t>--argon makes up only a tiny fraction of the gas lost to space from Mars</a:t>
            </a:r>
          </a:p>
          <a:p>
            <a:r>
              <a:rPr lang="en-US" dirty="0" smtClean="0"/>
              <a:t>--it is special because it's a noble gas</a:t>
            </a:r>
          </a:p>
          <a:p>
            <a:r>
              <a:rPr lang="en-US" dirty="0" smtClean="0"/>
              <a:t>	--that means the gas is inert, not reacting with other elements or compounds, and therefore a more straightforward tracer of the history of the Martian atmosphere.</a:t>
            </a:r>
            <a:r>
              <a:rPr lang="en-US" baseline="0" dirty="0" smtClean="0"/>
              <a:t> 	--it is </a:t>
            </a:r>
            <a:r>
              <a:rPr lang="en-US" dirty="0" smtClean="0"/>
              <a:t>the clearest signature of atmospheric loss because it's chemically inert and does not interact or exchange with the Martian surface or the interior. </a:t>
            </a:r>
            <a:endParaRPr lang="en-US" b="1" dirty="0" smtClean="0"/>
          </a:p>
          <a:p>
            <a:endParaRPr lang="en-US" b="1" dirty="0" smtClean="0"/>
          </a:p>
          <a:p>
            <a:r>
              <a:rPr lang="en-US" dirty="0" smtClean="0"/>
              <a:t>--this image shows the ratio of the argon isotope argon-36 to the heavier argon isotope argon-38, in various measurements</a:t>
            </a:r>
          </a:p>
          <a:p>
            <a:r>
              <a:rPr lang="en-US" dirty="0" smtClean="0"/>
              <a:t>	--the point farthest to the right</a:t>
            </a:r>
            <a:r>
              <a:rPr lang="en-US" baseline="0" dirty="0" smtClean="0"/>
              <a:t> </a:t>
            </a:r>
            <a:r>
              <a:rPr lang="en-US" dirty="0" smtClean="0"/>
              <a:t>designates a new (2013) measurement of the ratio in the atmosphere of Mars, made by the quadrupole mass spectrometer in the Sample Analysis at Mars (SAM) suite of instruments in NASA's Curiosity Mars rover</a:t>
            </a:r>
          </a:p>
          <a:p>
            <a:r>
              <a:rPr lang="en-US" dirty="0" smtClean="0"/>
              <a:t>	--for comparison, the previous measurement at Mars by the Mars Viking project in 1976 is shown also</a:t>
            </a:r>
          </a:p>
          <a:p>
            <a:r>
              <a:rPr lang="en-US" dirty="0" smtClean="0"/>
              <a:t>	--the SAM result is at the lower end of the range of uncertainty of the Viking data, but compares well with ratios of argon istotopes from some Mars meteorites</a:t>
            </a:r>
          </a:p>
          <a:p>
            <a:r>
              <a:rPr lang="en-US" dirty="0" smtClean="0"/>
              <a:t>	--the value determined by SAM is significantly lower than the value in the sun, Jupiter and Earth, which implies loss of the lighter isotope compared to the heavier isotope over geologic time. </a:t>
            </a:r>
          </a:p>
          <a:p>
            <a:r>
              <a:rPr lang="en-US" dirty="0" smtClean="0"/>
              <a:t>	--the argon isotope fractionation provides clear evidence of the loss of atmosphere from Mars.</a:t>
            </a:r>
          </a:p>
          <a:p>
            <a:endParaRPr lang="en-US" dirty="0" smtClean="0"/>
          </a:p>
          <a:p>
            <a:r>
              <a:rPr lang="en-US" dirty="0" smtClean="0"/>
              <a:t>--the above</a:t>
            </a:r>
            <a:r>
              <a:rPr lang="en-US" baseline="0" dirty="0" smtClean="0"/>
              <a:t> is an example of how to determine atmospheric loss; </a:t>
            </a:r>
          </a:p>
          <a:p>
            <a:r>
              <a:rPr lang="en-US" baseline="0" dirty="0" smtClean="0"/>
              <a:t>--</a:t>
            </a:r>
            <a:r>
              <a:rPr lang="en-US" dirty="0" smtClean="0"/>
              <a:t>to find out how much water specifically has</a:t>
            </a:r>
            <a:r>
              <a:rPr lang="en-US" baseline="0" dirty="0" smtClean="0"/>
              <a:t> been </a:t>
            </a:r>
            <a:r>
              <a:rPr lang="en-US" dirty="0" smtClean="0"/>
              <a:t>lost to space,</a:t>
            </a:r>
            <a:r>
              <a:rPr lang="en-US" baseline="0" dirty="0" smtClean="0"/>
              <a:t> MAVEN can measure amounts of hydrogen and</a:t>
            </a:r>
            <a:r>
              <a:rPr lang="en-US" dirty="0" smtClean="0"/>
              <a:t> deuterium (heavy version of hydrogen)</a:t>
            </a:r>
          </a:p>
          <a:p>
            <a:r>
              <a:rPr lang="en-US" dirty="0" smtClean="0"/>
              <a:t>-- familiar example:  H2O:  two atoms of hydrogen joined</a:t>
            </a:r>
            <a:r>
              <a:rPr lang="en-US" baseline="0" dirty="0" smtClean="0"/>
              <a:t> to </a:t>
            </a:r>
            <a:r>
              <a:rPr lang="en-US" dirty="0" smtClean="0"/>
              <a:t>an oxygen atom = water molecule</a:t>
            </a:r>
          </a:p>
          <a:p>
            <a:r>
              <a:rPr lang="en-US" dirty="0" smtClean="0"/>
              <a:t>--less often:  deuterium substitutes</a:t>
            </a:r>
            <a:r>
              <a:rPr lang="en-US" baseline="0" dirty="0" smtClean="0"/>
              <a:t> for </a:t>
            </a:r>
            <a:r>
              <a:rPr lang="en-US" dirty="0" smtClean="0"/>
              <a:t>hydrogen atom</a:t>
            </a:r>
          </a:p>
          <a:p>
            <a:r>
              <a:rPr lang="en-US" dirty="0" smtClean="0"/>
              <a:t>--hydrogen escapes faster and more often because it is lighter than deuterium</a:t>
            </a:r>
          </a:p>
          <a:p>
            <a:r>
              <a:rPr lang="en-US" dirty="0" smtClean="0"/>
              <a:t>--thus, over time, the Martian atmosphere is stripped of more hydrogen vs. deuterium, so the</a:t>
            </a:r>
            <a:r>
              <a:rPr lang="en-US" baseline="0" dirty="0" smtClean="0"/>
              <a:t> proportion of deuterium rises</a:t>
            </a:r>
            <a:endParaRPr lang="en-US" dirty="0" smtClean="0"/>
          </a:p>
          <a:p>
            <a:r>
              <a:rPr lang="en-US" dirty="0" smtClean="0"/>
              <a:t>--MAVEN can measure the ratio today vs. the </a:t>
            </a:r>
            <a:r>
              <a:rPr lang="en-US" baseline="0" dirty="0" smtClean="0"/>
              <a:t>original ratio to see how much hydrogen – and thus water – has been lost</a:t>
            </a:r>
          </a:p>
        </p:txBody>
      </p:sp>
      <p:sp>
        <p:nvSpPr>
          <p:cNvPr id="4" name="Slide Number Placeholder 3"/>
          <p:cNvSpPr>
            <a:spLocks noGrp="1"/>
          </p:cNvSpPr>
          <p:nvPr>
            <p:ph type="sldNum" sz="quarter" idx="10"/>
          </p:nvPr>
        </p:nvSpPr>
        <p:spPr/>
        <p:txBody>
          <a:bodyPr/>
          <a:lstStyle/>
          <a:p>
            <a:fld id="{51881CE5-6697-4947-B9DC-4EC1BFD7477C}" type="slidenum">
              <a:rPr lang="en-US" smtClean="0"/>
              <a:t>58</a:t>
            </a:fld>
            <a:endParaRPr lang="en-US" dirty="0"/>
          </a:p>
        </p:txBody>
      </p:sp>
    </p:spTree>
    <p:extLst>
      <p:ext uri="{BB962C8B-B14F-4D97-AF65-F5344CB8AC3E}">
        <p14:creationId xmlns:p14="http://schemas.microsoft.com/office/powerpoint/2010/main" val="3023111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b="0" dirty="0" smtClean="0"/>
              <a:t>NASA/JPL-Caltech/Cornell</a:t>
            </a:r>
          </a:p>
          <a:p>
            <a:endParaRPr lang="en-US" b="0" dirty="0" smtClean="0"/>
          </a:p>
          <a:p>
            <a:r>
              <a:rPr lang="en-US" b="0" dirty="0" smtClean="0"/>
              <a:t>Speaker’s Note:  Scene from Mars Rover Opportunity., with clouds above and ripples</a:t>
            </a:r>
            <a:r>
              <a:rPr lang="en-US" b="0" baseline="0" dirty="0" smtClean="0"/>
              <a:t> of Martian “soil” (regolith) below.</a:t>
            </a:r>
            <a:endParaRPr lang="en-US" b="0" dirty="0"/>
          </a:p>
        </p:txBody>
      </p:sp>
      <p:sp>
        <p:nvSpPr>
          <p:cNvPr id="4" name="Slide Number Placeholder 3"/>
          <p:cNvSpPr>
            <a:spLocks noGrp="1"/>
          </p:cNvSpPr>
          <p:nvPr>
            <p:ph type="sldNum" sz="quarter" idx="10"/>
          </p:nvPr>
        </p:nvSpPr>
        <p:spPr/>
        <p:txBody>
          <a:bodyPr/>
          <a:lstStyle/>
          <a:p>
            <a:fld id="{51881CE5-6697-4947-B9DC-4EC1BFD7477C}" type="slidenum">
              <a:rPr lang="en-US" smtClean="0"/>
              <a:t>6</a:t>
            </a:fld>
            <a:endParaRPr lang="en-US" dirty="0"/>
          </a:p>
        </p:txBody>
      </p:sp>
    </p:spTree>
    <p:extLst>
      <p:ext uri="{BB962C8B-B14F-4D97-AF65-F5344CB8AC3E}">
        <p14:creationId xmlns:p14="http://schemas.microsoft.com/office/powerpoint/2010/main" val="26906886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Credit:  NASA/GSFC/LASP</a:t>
            </a:r>
          </a:p>
          <a:p>
            <a:endParaRPr lang="en-US" baseline="0" dirty="0" smtClean="0"/>
          </a:p>
          <a:p>
            <a:r>
              <a:rPr lang="en-US" baseline="0" dirty="0" smtClean="0"/>
              <a:t>Speaker’s Notes:</a:t>
            </a:r>
          </a:p>
          <a:p>
            <a:endParaRPr lang="en-US" baseline="0" dirty="0" smtClean="0"/>
          </a:p>
          <a:p>
            <a:r>
              <a:rPr lang="en-US" dirty="0" smtClean="0"/>
              <a:t>Electra is a telecommunications package that acts as a communications relay and navigation aid for Mars spacecraft.  </a:t>
            </a:r>
            <a:r>
              <a:rPr lang="en-US" baseline="0" dirty="0" smtClean="0"/>
              <a:t>It is a software package used to allow a rover or lander to send data to an orbiter, which then transmits the data to Earth. It increases the amount of data that can be returned by two or three orders of magnitude.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59</a:t>
            </a:fld>
            <a:endParaRPr lang="en-US" dirty="0"/>
          </a:p>
        </p:txBody>
      </p:sp>
    </p:spTree>
    <p:extLst>
      <p:ext uri="{BB962C8B-B14F-4D97-AF65-F5344CB8AC3E}">
        <p14:creationId xmlns:p14="http://schemas.microsoft.com/office/powerpoint/2010/main" val="6478016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NASA/GSFC/JPL-Caltech</a:t>
            </a:r>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60</a:t>
            </a:fld>
            <a:endParaRPr lang="en-US" dirty="0"/>
          </a:p>
        </p:txBody>
      </p:sp>
    </p:spTree>
    <p:extLst>
      <p:ext uri="{BB962C8B-B14F-4D97-AF65-F5344CB8AC3E}">
        <p14:creationId xmlns:p14="http://schemas.microsoft.com/office/powerpoint/2010/main" val="18905189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a:t>
            </a:r>
            <a:r>
              <a:rPr lang="en-US" b="1" baseline="0" dirty="0" smtClean="0"/>
              <a:t> Credit for Collage:  </a:t>
            </a:r>
            <a:r>
              <a:rPr lang="en-US" baseline="0" dirty="0" smtClean="0"/>
              <a:t>NASA/GSFC/KSC/LMA</a:t>
            </a:r>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61</a:t>
            </a:fld>
            <a:endParaRPr lang="en-US" dirty="0"/>
          </a:p>
        </p:txBody>
      </p:sp>
    </p:spTree>
    <p:extLst>
      <p:ext uri="{BB962C8B-B14F-4D97-AF65-F5344CB8AC3E}">
        <p14:creationId xmlns:p14="http://schemas.microsoft.com/office/powerpoint/2010/main" val="1319088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SOURCES: </a:t>
            </a:r>
          </a:p>
          <a:p>
            <a:r>
              <a:rPr lang="en-US" dirty="0" smtClean="0"/>
              <a:t>http://www.rmg.co.uk/server/show/conMediaFile.17244</a:t>
            </a:r>
            <a:br>
              <a:rPr lang="en-US" dirty="0" smtClean="0"/>
            </a:br>
            <a:r>
              <a:rPr lang="en-US" dirty="0" smtClean="0"/>
              <a:t>http://solarsystem.nasa.gov/multimedia/gallery/Mars_2003.11.13a_100_732X520.jpg</a:t>
            </a:r>
          </a:p>
          <a:p>
            <a:r>
              <a:rPr lang="en-US" dirty="0" smtClean="0"/>
              <a:t>http://www.jpl.nasa.gov/spaceimages/images/largesize/PIA13653_hires.jpg</a:t>
            </a:r>
          </a:p>
          <a:p>
            <a:r>
              <a:rPr lang="en-US" dirty="0" smtClean="0"/>
              <a:t>http://www.jpl.nasa.gov/spaceimages/images/wallpaper/PIA16707-1600x1200.jpg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http://marsrovers.jpl.nasa.gov/gallery/press/spirit/20070628a/Sol1198A_P2539_L257F_br.jpg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Speakers</a:t>
            </a:r>
            <a:r>
              <a:rPr lang="en-US" baseline="0" dirty="0" smtClean="0"/>
              <a:t> Notes:  Large-scale features suggest the presence of long-term water, as do surface features such as sedimentary layers and minerals that typically form in, or are altered by, water.</a:t>
            </a:r>
            <a:endParaRPr lang="en-US" dirty="0" smtClean="0"/>
          </a:p>
          <a:p>
            <a:endParaRPr lang="en-US" dirty="0"/>
          </a:p>
        </p:txBody>
      </p:sp>
      <p:sp>
        <p:nvSpPr>
          <p:cNvPr id="4" name="Slide Number Placeholder 3"/>
          <p:cNvSpPr>
            <a:spLocks noGrp="1"/>
          </p:cNvSpPr>
          <p:nvPr>
            <p:ph type="sldNum" sz="quarter" idx="10"/>
          </p:nvPr>
        </p:nvSpPr>
        <p:spPr/>
        <p:txBody>
          <a:bodyPr/>
          <a:lstStyle/>
          <a:p>
            <a:fld id="{51881CE5-6697-4947-B9DC-4EC1BFD7477C}" type="slidenum">
              <a:rPr lang="en-US" smtClean="0"/>
              <a:t>7</a:t>
            </a:fld>
            <a:endParaRPr lang="en-US" dirty="0"/>
          </a:p>
        </p:txBody>
      </p:sp>
    </p:spTree>
    <p:extLst>
      <p:ext uri="{BB962C8B-B14F-4D97-AF65-F5344CB8AC3E}">
        <p14:creationId xmlns:p14="http://schemas.microsoft.com/office/powerpoint/2010/main" val="3462343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b="0" dirty="0" smtClean="0"/>
              <a:t>Artist’s Concept.  NASA/JPL-Caltech</a:t>
            </a:r>
            <a:endParaRPr lang="en-US" b="0" dirty="0"/>
          </a:p>
        </p:txBody>
      </p:sp>
      <p:sp>
        <p:nvSpPr>
          <p:cNvPr id="4" name="Slide Number Placeholder 3"/>
          <p:cNvSpPr>
            <a:spLocks noGrp="1"/>
          </p:cNvSpPr>
          <p:nvPr>
            <p:ph type="sldNum" sz="quarter" idx="10"/>
          </p:nvPr>
        </p:nvSpPr>
        <p:spPr/>
        <p:txBody>
          <a:bodyPr/>
          <a:lstStyle/>
          <a:p>
            <a:fld id="{51881CE5-6697-4947-B9DC-4EC1BFD7477C}" type="slidenum">
              <a:rPr lang="en-US" smtClean="0"/>
              <a:t>8</a:t>
            </a:fld>
            <a:endParaRPr lang="en-US" dirty="0"/>
          </a:p>
        </p:txBody>
      </p:sp>
    </p:spTree>
    <p:extLst>
      <p:ext uri="{BB962C8B-B14F-4D97-AF65-F5344CB8AC3E}">
        <p14:creationId xmlns:p14="http://schemas.microsoft.com/office/powerpoint/2010/main" val="1254654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p>
          <a:p>
            <a:r>
              <a:rPr lang="en-US" dirty="0" smtClean="0"/>
              <a:t>http://lasp.colorado.edu/home/wp-content/uploads/2010/08/</a:t>
            </a:r>
            <a:r>
              <a:rPr lang="en-US" dirty="0" err="1" smtClean="0"/>
              <a:t>Mars_global_ocean.jpg</a:t>
            </a:r>
            <a:endParaRPr lang="en-US" dirty="0" smtClean="0"/>
          </a:p>
        </p:txBody>
      </p:sp>
      <p:sp>
        <p:nvSpPr>
          <p:cNvPr id="4" name="Slide Number Placeholder 3"/>
          <p:cNvSpPr>
            <a:spLocks noGrp="1"/>
          </p:cNvSpPr>
          <p:nvPr>
            <p:ph type="sldNum" sz="quarter" idx="10"/>
          </p:nvPr>
        </p:nvSpPr>
        <p:spPr/>
        <p:txBody>
          <a:bodyPr/>
          <a:lstStyle/>
          <a:p>
            <a:fld id="{51881CE5-6697-4947-B9DC-4EC1BFD7477C}" type="slidenum">
              <a:rPr lang="en-US" smtClean="0"/>
              <a:t>9</a:t>
            </a:fld>
            <a:endParaRPr lang="en-US" dirty="0"/>
          </a:p>
        </p:txBody>
      </p:sp>
    </p:spTree>
    <p:extLst>
      <p:ext uri="{BB962C8B-B14F-4D97-AF65-F5344CB8AC3E}">
        <p14:creationId xmlns:p14="http://schemas.microsoft.com/office/powerpoint/2010/main" val="2991435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 </a:t>
            </a:r>
            <a:r>
              <a:rPr lang="en-US" b="0" dirty="0" smtClean="0"/>
              <a:t>NASA/JPL-Caltech</a:t>
            </a:r>
          </a:p>
          <a:p>
            <a:endParaRPr lang="en-US" b="0" dirty="0" smtClean="0"/>
          </a:p>
          <a:p>
            <a:r>
              <a:rPr lang="en-US" b="1" dirty="0" smtClean="0"/>
              <a:t>Speaker’s Notes:  </a:t>
            </a:r>
            <a:r>
              <a:rPr lang="en-US" b="0" dirty="0" smtClean="0"/>
              <a:t>This chart</a:t>
            </a:r>
            <a:r>
              <a:rPr lang="en-US" b="0" baseline="0" dirty="0" smtClean="0"/>
              <a:t> shows that the environment of Mars may have been more similar to that of Earth earlier in its history.   On Earth, we find the earliest signs of microbial (single celled) life dating to about 3.5 billion years ago.  Could it have existed on Mars?  On Earth, multicellular organisms only became possible once there was enough oxygen in the atmosphere.  Oxygen likes to bind with other elements, so it takes a lot before there is enough free oxygen in the atmosphere to help support life’s processes.  Early microbial communities produced oxygen as a </a:t>
            </a:r>
            <a:r>
              <a:rPr lang="en-US" b="0" baseline="0" dirty="0" err="1" smtClean="0"/>
              <a:t>biproduct</a:t>
            </a:r>
            <a:r>
              <a:rPr lang="en-US" b="0" baseline="0" dirty="0" smtClean="0"/>
              <a:t>, thus altering Earth’s environment enough to support higher life forms.  That is not true for Mars.  So, we would not expect to find “little green men” or signs of other higher level creatures.  Any past life on Mars would have been microbial.</a:t>
            </a:r>
            <a:endParaRPr lang="en-US" b="0" dirty="0"/>
          </a:p>
        </p:txBody>
      </p:sp>
      <p:sp>
        <p:nvSpPr>
          <p:cNvPr id="4" name="Slide Number Placeholder 3"/>
          <p:cNvSpPr>
            <a:spLocks noGrp="1"/>
          </p:cNvSpPr>
          <p:nvPr>
            <p:ph type="sldNum" sz="quarter" idx="10"/>
          </p:nvPr>
        </p:nvSpPr>
        <p:spPr/>
        <p:txBody>
          <a:bodyPr/>
          <a:lstStyle/>
          <a:p>
            <a:fld id="{51881CE5-6697-4947-B9DC-4EC1BFD7477C}" type="slidenum">
              <a:rPr lang="en-US" smtClean="0"/>
              <a:t>10</a:t>
            </a:fld>
            <a:endParaRPr lang="en-US" dirty="0"/>
          </a:p>
        </p:txBody>
      </p:sp>
    </p:spTree>
    <p:extLst>
      <p:ext uri="{BB962C8B-B14F-4D97-AF65-F5344CB8AC3E}">
        <p14:creationId xmlns:p14="http://schemas.microsoft.com/office/powerpoint/2010/main" val="4157055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692B14-E6B3-7647-8012-CE3A2E4AA459}" type="datetimeFigureOut">
              <a:rPr lang="en-US" smtClean="0"/>
              <a:t>11/11/2013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DE5701-B118-954C-AB21-A74A74370623}" type="slidenum">
              <a:rPr lang="en-US" smtClean="0"/>
              <a:t>‹#›</a:t>
            </a:fld>
            <a:endParaRPr lang="en-US" dirty="0"/>
          </a:p>
        </p:txBody>
      </p:sp>
    </p:spTree>
    <p:extLst>
      <p:ext uri="{BB962C8B-B14F-4D97-AF65-F5344CB8AC3E}">
        <p14:creationId xmlns:p14="http://schemas.microsoft.com/office/powerpoint/2010/main" val="3374901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92B14-E6B3-7647-8012-CE3A2E4AA459}" type="datetimeFigureOut">
              <a:rPr lang="en-US" smtClean="0"/>
              <a:t>11/11/2013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DE5701-B118-954C-AB21-A74A74370623}" type="slidenum">
              <a:rPr lang="en-US" smtClean="0"/>
              <a:t>‹#›</a:t>
            </a:fld>
            <a:endParaRPr lang="en-US" dirty="0"/>
          </a:p>
        </p:txBody>
      </p:sp>
    </p:spTree>
    <p:extLst>
      <p:ext uri="{BB962C8B-B14F-4D97-AF65-F5344CB8AC3E}">
        <p14:creationId xmlns:p14="http://schemas.microsoft.com/office/powerpoint/2010/main" val="434926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92B14-E6B3-7647-8012-CE3A2E4AA459}" type="datetimeFigureOut">
              <a:rPr lang="en-US" smtClean="0"/>
              <a:t>11/11/2013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DE5701-B118-954C-AB21-A74A74370623}" type="slidenum">
              <a:rPr lang="en-US" smtClean="0"/>
              <a:t>‹#›</a:t>
            </a:fld>
            <a:endParaRPr lang="en-US" dirty="0"/>
          </a:p>
        </p:txBody>
      </p:sp>
    </p:spTree>
    <p:extLst>
      <p:ext uri="{BB962C8B-B14F-4D97-AF65-F5344CB8AC3E}">
        <p14:creationId xmlns:p14="http://schemas.microsoft.com/office/powerpoint/2010/main" val="4005638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92B14-E6B3-7647-8012-CE3A2E4AA459}" type="datetimeFigureOut">
              <a:rPr lang="en-US" smtClean="0"/>
              <a:t>11/11/2013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DE5701-B118-954C-AB21-A74A74370623}" type="slidenum">
              <a:rPr lang="en-US" smtClean="0"/>
              <a:t>‹#›</a:t>
            </a:fld>
            <a:endParaRPr lang="en-US" dirty="0"/>
          </a:p>
        </p:txBody>
      </p:sp>
    </p:spTree>
    <p:extLst>
      <p:ext uri="{BB962C8B-B14F-4D97-AF65-F5344CB8AC3E}">
        <p14:creationId xmlns:p14="http://schemas.microsoft.com/office/powerpoint/2010/main" val="3069160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692B14-E6B3-7647-8012-CE3A2E4AA459}" type="datetimeFigureOut">
              <a:rPr lang="en-US" smtClean="0"/>
              <a:t>11/11/2013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DE5701-B118-954C-AB21-A74A74370623}" type="slidenum">
              <a:rPr lang="en-US" smtClean="0"/>
              <a:t>‹#›</a:t>
            </a:fld>
            <a:endParaRPr lang="en-US" dirty="0"/>
          </a:p>
        </p:txBody>
      </p:sp>
    </p:spTree>
    <p:extLst>
      <p:ext uri="{BB962C8B-B14F-4D97-AF65-F5344CB8AC3E}">
        <p14:creationId xmlns:p14="http://schemas.microsoft.com/office/powerpoint/2010/main" val="3278752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692B14-E6B3-7647-8012-CE3A2E4AA459}" type="datetimeFigureOut">
              <a:rPr lang="en-US" smtClean="0"/>
              <a:t>11/11/2013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DE5701-B118-954C-AB21-A74A74370623}" type="slidenum">
              <a:rPr lang="en-US" smtClean="0"/>
              <a:t>‹#›</a:t>
            </a:fld>
            <a:endParaRPr lang="en-US" dirty="0"/>
          </a:p>
        </p:txBody>
      </p:sp>
    </p:spTree>
    <p:extLst>
      <p:ext uri="{BB962C8B-B14F-4D97-AF65-F5344CB8AC3E}">
        <p14:creationId xmlns:p14="http://schemas.microsoft.com/office/powerpoint/2010/main" val="2840940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692B14-E6B3-7647-8012-CE3A2E4AA459}" type="datetimeFigureOut">
              <a:rPr lang="en-US" smtClean="0"/>
              <a:t>11/11/2013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EDE5701-B118-954C-AB21-A74A74370623}" type="slidenum">
              <a:rPr lang="en-US" smtClean="0"/>
              <a:t>‹#›</a:t>
            </a:fld>
            <a:endParaRPr lang="en-US" dirty="0"/>
          </a:p>
        </p:txBody>
      </p:sp>
    </p:spTree>
    <p:extLst>
      <p:ext uri="{BB962C8B-B14F-4D97-AF65-F5344CB8AC3E}">
        <p14:creationId xmlns:p14="http://schemas.microsoft.com/office/powerpoint/2010/main" val="665950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692B14-E6B3-7647-8012-CE3A2E4AA459}" type="datetimeFigureOut">
              <a:rPr lang="en-US" smtClean="0"/>
              <a:t>11/11/2013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EDE5701-B118-954C-AB21-A74A74370623}" type="slidenum">
              <a:rPr lang="en-US" smtClean="0"/>
              <a:t>‹#›</a:t>
            </a:fld>
            <a:endParaRPr lang="en-US" dirty="0"/>
          </a:p>
        </p:txBody>
      </p:sp>
    </p:spTree>
    <p:extLst>
      <p:ext uri="{BB962C8B-B14F-4D97-AF65-F5344CB8AC3E}">
        <p14:creationId xmlns:p14="http://schemas.microsoft.com/office/powerpoint/2010/main" val="500128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92B14-E6B3-7647-8012-CE3A2E4AA459}" type="datetimeFigureOut">
              <a:rPr lang="en-US" smtClean="0"/>
              <a:t>11/11/2013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EDE5701-B118-954C-AB21-A74A74370623}" type="slidenum">
              <a:rPr lang="en-US" smtClean="0"/>
              <a:t>‹#›</a:t>
            </a:fld>
            <a:endParaRPr lang="en-US" dirty="0"/>
          </a:p>
        </p:txBody>
      </p:sp>
    </p:spTree>
    <p:extLst>
      <p:ext uri="{BB962C8B-B14F-4D97-AF65-F5344CB8AC3E}">
        <p14:creationId xmlns:p14="http://schemas.microsoft.com/office/powerpoint/2010/main" val="999698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692B14-E6B3-7647-8012-CE3A2E4AA459}" type="datetimeFigureOut">
              <a:rPr lang="en-US" smtClean="0"/>
              <a:t>11/11/2013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DE5701-B118-954C-AB21-A74A74370623}" type="slidenum">
              <a:rPr lang="en-US" smtClean="0"/>
              <a:t>‹#›</a:t>
            </a:fld>
            <a:endParaRPr lang="en-US" dirty="0"/>
          </a:p>
        </p:txBody>
      </p:sp>
    </p:spTree>
    <p:extLst>
      <p:ext uri="{BB962C8B-B14F-4D97-AF65-F5344CB8AC3E}">
        <p14:creationId xmlns:p14="http://schemas.microsoft.com/office/powerpoint/2010/main" val="2555974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692B14-E6B3-7647-8012-CE3A2E4AA459}" type="datetimeFigureOut">
              <a:rPr lang="en-US" smtClean="0"/>
              <a:t>11/11/2013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DE5701-B118-954C-AB21-A74A74370623}" type="slidenum">
              <a:rPr lang="en-US" smtClean="0"/>
              <a:t>‹#›</a:t>
            </a:fld>
            <a:endParaRPr lang="en-US" dirty="0"/>
          </a:p>
        </p:txBody>
      </p:sp>
    </p:spTree>
    <p:extLst>
      <p:ext uri="{BB962C8B-B14F-4D97-AF65-F5344CB8AC3E}">
        <p14:creationId xmlns:p14="http://schemas.microsoft.com/office/powerpoint/2010/main" val="190550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92B14-E6B3-7647-8012-CE3A2E4AA459}" type="datetimeFigureOut">
              <a:rPr lang="en-US" smtClean="0"/>
              <a:t>11/11/2013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E5701-B118-954C-AB21-A74A74370623}" type="slidenum">
              <a:rPr lang="en-US" smtClean="0"/>
              <a:t>‹#›</a:t>
            </a:fld>
            <a:endParaRPr lang="en-US" dirty="0"/>
          </a:p>
        </p:txBody>
      </p:sp>
    </p:spTree>
    <p:extLst>
      <p:ext uri="{BB962C8B-B14F-4D97-AF65-F5344CB8AC3E}">
        <p14:creationId xmlns:p14="http://schemas.microsoft.com/office/powerpoint/2010/main" val="3462902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www.lpi.usra.edu/lpi/meteorites/Photomicrograph.gif" TargetMode="Externa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10.wdp"/></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5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microsoft.com/office/2007/relationships/hdphoto" Target="../media/hdphoto12.wdp"/></Relationships>
</file>

<file path=ppt/slides/_rels/slide61.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notesSlide" Target="../notesSlides/notesSlide52.xml"/><Relationship Id="rId7" Type="http://schemas.openxmlformats.org/officeDocument/2006/relationships/image" Target="../media/image94.jpeg"/><Relationship Id="rId12"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2.png"/><Relationship Id="rId11" Type="http://schemas.openxmlformats.org/officeDocument/2006/relationships/image" Target="../media/image98.jpeg"/><Relationship Id="rId5" Type="http://schemas.openxmlformats.org/officeDocument/2006/relationships/oleObject" Target="../embeddings/oleObject1.bin"/><Relationship Id="rId10" Type="http://schemas.openxmlformats.org/officeDocument/2006/relationships/image" Target="../media/image97.jpeg"/><Relationship Id="rId4" Type="http://schemas.openxmlformats.org/officeDocument/2006/relationships/image" Target="../media/image93.png"/><Relationship Id="rId9" Type="http://schemas.openxmlformats.org/officeDocument/2006/relationships/image" Target="../media/image96.jpe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e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10" Type="http://schemas.openxmlformats.org/officeDocument/2006/relationships/image" Target="../media/image23.png"/><Relationship Id="rId4" Type="http://schemas.microsoft.com/office/2007/relationships/hdphoto" Target="../media/hdphoto2.wdp"/><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Group 8"/>
          <p:cNvGrpSpPr>
            <a:grpSpLocks/>
          </p:cNvGrpSpPr>
          <p:nvPr/>
        </p:nvGrpSpPr>
        <p:grpSpPr bwMode="auto">
          <a:xfrm>
            <a:off x="0" y="0"/>
            <a:ext cx="9144000" cy="6858000"/>
            <a:chOff x="0" y="0"/>
            <a:chExt cx="5760" cy="4320"/>
          </a:xfrm>
        </p:grpSpPr>
        <p:pic>
          <p:nvPicPr>
            <p:cNvPr id="51204" name="Picture 9" descr="NEW_MAVEN_vg cover page cop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0" descr="Maven_Logo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 y="144"/>
              <a:ext cx="2016"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3" name="Text Box 12"/>
          <p:cNvSpPr txBox="1">
            <a:spLocks noChangeArrowheads="1"/>
          </p:cNvSpPr>
          <p:nvPr/>
        </p:nvSpPr>
        <p:spPr bwMode="auto">
          <a:xfrm>
            <a:off x="101604" y="5553604"/>
            <a:ext cx="4038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solidFill>
                  <a:schemeClr val="bg1"/>
                </a:solidFill>
              </a:rPr>
              <a:t>Exploring Mars’</a:t>
            </a:r>
          </a:p>
          <a:p>
            <a:pPr algn="ctr"/>
            <a:r>
              <a:rPr lang="en-US" sz="2800" b="1" dirty="0" smtClean="0">
                <a:solidFill>
                  <a:schemeClr val="bg1"/>
                </a:solidFill>
              </a:rPr>
              <a:t>Climate History</a:t>
            </a:r>
            <a:endParaRPr lang="en-US" sz="2800" b="1" dirty="0">
              <a:solidFill>
                <a:schemeClr val="bg1"/>
              </a:solidFill>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59133" y="0"/>
            <a:ext cx="1684867" cy="1253305"/>
          </a:xfrm>
          <a:prstGeom prst="rect">
            <a:avLst/>
          </a:prstGeom>
        </p:spPr>
      </p:pic>
    </p:spTree>
    <p:extLst>
      <p:ext uri="{BB962C8B-B14F-4D97-AF65-F5344CB8AC3E}">
        <p14:creationId xmlns:p14="http://schemas.microsoft.com/office/powerpoint/2010/main" val="1433821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254000" y="165100"/>
            <a:ext cx="86320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29783" dir="3885598" algn="ctr" rotWithShape="0">
                    <a:srgbClr val="800000">
                      <a:alpha val="74998"/>
                    </a:srgbClr>
                  </a:outerShdw>
                </a:effectLst>
              </a14:hiddenEffects>
            </a:ext>
          </a:extLst>
        </p:spPr>
        <p:txBody>
          <a:bodyPr wrap="square">
            <a:spAutoFit/>
          </a:bodyPr>
          <a:lstStyle/>
          <a:p>
            <a:pPr algn="ctr">
              <a:defRPr/>
            </a:pPr>
            <a:r>
              <a:rPr lang="en-US" sz="2400" dirty="0">
                <a:solidFill>
                  <a:schemeClr val="bg1"/>
                </a:solidFill>
                <a:latin typeface="Arial"/>
                <a:cs typeface="Arial"/>
              </a:rPr>
              <a:t>Over 3 billion years ago, </a:t>
            </a:r>
            <a:r>
              <a:rPr lang="en-US" sz="2400" dirty="0" smtClean="0">
                <a:solidFill>
                  <a:schemeClr val="bg1"/>
                </a:solidFill>
                <a:latin typeface="Arial"/>
                <a:cs typeface="Arial"/>
              </a:rPr>
              <a:t>simple, microbial </a:t>
            </a:r>
            <a:r>
              <a:rPr lang="en-US" sz="2400" dirty="0">
                <a:solidFill>
                  <a:schemeClr val="bg1"/>
                </a:solidFill>
                <a:latin typeface="Arial"/>
                <a:cs typeface="Arial"/>
              </a:rPr>
              <a:t>life</a:t>
            </a:r>
          </a:p>
          <a:p>
            <a:pPr algn="ctr">
              <a:defRPr/>
            </a:pPr>
            <a:r>
              <a:rPr lang="en-US" sz="2400" dirty="0">
                <a:solidFill>
                  <a:schemeClr val="bg1"/>
                </a:solidFill>
                <a:latin typeface="Arial"/>
                <a:cs typeface="Arial"/>
              </a:rPr>
              <a:t>was on Earth.  How about on Mars?</a:t>
            </a:r>
          </a:p>
        </p:txBody>
      </p:sp>
      <p:pic>
        <p:nvPicPr>
          <p:cNvPr id="17" name="Picture 16" descr="ProkaryotesEukaryotesHumans.png"/>
          <p:cNvPicPr>
            <a:picLocks noChangeAspect="1"/>
          </p:cNvPicPr>
          <p:nvPr/>
        </p:nvPicPr>
        <p:blipFill rotWithShape="1">
          <a:blip r:embed="rId3" cstate="screen">
            <a:extLst>
              <a:ext uri="{28A0092B-C50C-407E-A947-70E740481C1C}">
                <a14:useLocalDpi xmlns:a14="http://schemas.microsoft.com/office/drawing/2010/main"/>
              </a:ext>
            </a:extLst>
          </a:blip>
          <a:srcRect t="1608"/>
          <a:stretch/>
        </p:blipFill>
        <p:spPr>
          <a:xfrm>
            <a:off x="693433" y="1253067"/>
            <a:ext cx="8409776" cy="5486400"/>
          </a:xfrm>
          <a:prstGeom prst="rect">
            <a:avLst/>
          </a:prstGeom>
        </p:spPr>
      </p:pic>
      <p:sp>
        <p:nvSpPr>
          <p:cNvPr id="10" name="Text Box 5"/>
          <p:cNvSpPr txBox="1">
            <a:spLocks noChangeArrowheads="1"/>
          </p:cNvSpPr>
          <p:nvPr/>
        </p:nvSpPr>
        <p:spPr bwMode="auto">
          <a:xfrm rot="16200000">
            <a:off x="-312002" y="3497345"/>
            <a:ext cx="1646642"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400" dirty="0">
                <a:solidFill>
                  <a:schemeClr val="bg1">
                    <a:lumMod val="50000"/>
                  </a:schemeClr>
                </a:solidFill>
                <a:latin typeface="Skia" charset="0"/>
                <a:cs typeface="+mn-cs"/>
              </a:rPr>
              <a:t>Level of oxygen</a:t>
            </a:r>
          </a:p>
          <a:p>
            <a:pPr algn="ctr">
              <a:defRPr/>
            </a:pPr>
            <a:r>
              <a:rPr lang="en-US" sz="1400" dirty="0">
                <a:solidFill>
                  <a:schemeClr val="bg1">
                    <a:lumMod val="50000"/>
                  </a:schemeClr>
                </a:solidFill>
                <a:latin typeface="Skia" charset="0"/>
                <a:cs typeface="+mn-cs"/>
              </a:rPr>
              <a:t>In the atmosphere</a:t>
            </a:r>
          </a:p>
        </p:txBody>
      </p:sp>
      <p:sp>
        <p:nvSpPr>
          <p:cNvPr id="18" name="TextBox 17"/>
          <p:cNvSpPr txBox="1"/>
          <p:nvPr/>
        </p:nvSpPr>
        <p:spPr>
          <a:xfrm>
            <a:off x="7554714" y="2455335"/>
            <a:ext cx="1623461" cy="338554"/>
          </a:xfrm>
          <a:prstGeom prst="rect">
            <a:avLst/>
          </a:prstGeom>
          <a:noFill/>
        </p:spPr>
        <p:txBody>
          <a:bodyPr wrap="none" rtlCol="0">
            <a:spAutoFit/>
          </a:bodyPr>
          <a:lstStyle/>
          <a:p>
            <a:r>
              <a:rPr lang="en-US" sz="1600" dirty="0" smtClean="0">
                <a:solidFill>
                  <a:schemeClr val="bg1">
                    <a:lumMod val="50000"/>
                  </a:schemeClr>
                </a:solidFill>
              </a:rPr>
              <a:t>+ Diversity of Life</a:t>
            </a:r>
            <a:endParaRPr lang="en-US" sz="1600" dirty="0">
              <a:solidFill>
                <a:schemeClr val="bg1">
                  <a:lumMod val="50000"/>
                </a:schemeClr>
              </a:solidFill>
            </a:endParaRPr>
          </a:p>
        </p:txBody>
      </p:sp>
    </p:spTree>
    <p:extLst>
      <p:ext uri="{BB962C8B-B14F-4D97-AF65-F5344CB8AC3E}">
        <p14:creationId xmlns:p14="http://schemas.microsoft.com/office/powerpoint/2010/main" val="9465643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n8004-1_440"/>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618" b="99625" l="0" r="99773">
                        <a14:foregroundMark x1="22727" y1="84270" x2="22727" y2="84270"/>
                        <a14:foregroundMark x1="28636" y1="86891" x2="28636" y2="86891"/>
                        <a14:backgroundMark x1="66364" y1="89888" x2="66364" y2="89888"/>
                        <a14:backgroundMark x1="74091" y1="85393" x2="74091" y2="85393"/>
                        <a14:backgroundMark x1="79545" y1="82397" x2="79545" y2="82397"/>
                        <a14:backgroundMark x1="62955" y1="90637" x2="62955" y2="90637"/>
                        <a14:backgroundMark x1="53864" y1="92509" x2="53864" y2="92509"/>
                        <a14:backgroundMark x1="47500" y1="92509" x2="47500" y2="92509"/>
                        <a14:backgroundMark x1="38409" y1="92509" x2="38409" y2="92509"/>
                        <a14:backgroundMark x1="42500" y1="92135" x2="42500" y2="92135"/>
                        <a14:backgroundMark x1="44773" y1="94007" x2="44773" y2="94007"/>
                        <a14:backgroundMark x1="40227" y1="92509" x2="40227" y2="92509"/>
                        <a14:backgroundMark x1="33182" y1="90637" x2="33182" y2="90637"/>
                        <a14:backgroundMark x1="25455" y1="89139" x2="25455" y2="89139"/>
                        <a14:backgroundMark x1="16591" y1="88390" x2="16591" y2="88390"/>
                        <a14:backgroundMark x1="20227" y1="88390" x2="20227" y2="88390"/>
                        <a14:backgroundMark x1="22955" y1="91760" x2="22955" y2="91760"/>
                        <a14:backgroundMark x1="29773" y1="92135" x2="29773" y2="92135"/>
                        <a14:backgroundMark x1="35000" y1="91760" x2="35000" y2="91760"/>
                      </a14:backgroundRemoval>
                    </a14:imgEffect>
                  </a14:imgLayer>
                </a14:imgProps>
              </a:ext>
              <a:ext uri="{28A0092B-C50C-407E-A947-70E740481C1C}">
                <a14:useLocalDpi xmlns:a14="http://schemas.microsoft.com/office/drawing/2010/main"/>
              </a:ext>
            </a:extLst>
          </a:blip>
          <a:srcRect/>
          <a:stretch>
            <a:fillRect/>
          </a:stretch>
        </p:blipFill>
        <p:spPr bwMode="auto">
          <a:xfrm rot="1967304">
            <a:off x="47575" y="3508224"/>
            <a:ext cx="5454133" cy="331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PhotomicrographSM">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19700" y="1592594"/>
            <a:ext cx="3540949" cy="24109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346700" y="4640401"/>
            <a:ext cx="3586480" cy="1477328"/>
          </a:xfrm>
          <a:prstGeom prst="rect">
            <a:avLst/>
          </a:prstGeom>
        </p:spPr>
        <p:txBody>
          <a:bodyPr wrap="square">
            <a:spAutoFit/>
          </a:bodyPr>
          <a:lstStyle/>
          <a:p>
            <a:pPr marL="285750" lvl="2" indent="-285750">
              <a:spcAft>
                <a:spcPts val="600"/>
              </a:spcAft>
              <a:buFontTx/>
              <a:buChar char="-"/>
            </a:pPr>
            <a:r>
              <a:rPr lang="en-US" sz="1600" dirty="0" smtClean="0">
                <a:solidFill>
                  <a:schemeClr val="accent1">
                    <a:lumMod val="60000"/>
                    <a:lumOff val="40000"/>
                  </a:schemeClr>
                </a:solidFill>
              </a:rPr>
              <a:t>BLASTED INTO SPACE BY A LARGE IMPACT </a:t>
            </a:r>
          </a:p>
          <a:p>
            <a:pPr marL="285750" lvl="2" indent="-285750">
              <a:spcAft>
                <a:spcPts val="600"/>
              </a:spcAft>
              <a:buFontTx/>
              <a:buChar char="-"/>
            </a:pPr>
            <a:r>
              <a:rPr lang="en-US" sz="1600" dirty="0" smtClean="0">
                <a:solidFill>
                  <a:schemeClr val="accent1">
                    <a:lumMod val="60000"/>
                    <a:lumOff val="40000"/>
                  </a:schemeClr>
                </a:solidFill>
              </a:rPr>
              <a:t>TRAVELED TO EARTH &amp; LANDED IN ANTARCTICA</a:t>
            </a:r>
          </a:p>
          <a:p>
            <a:pPr marL="285750" lvl="2" indent="-285750">
              <a:spcAft>
                <a:spcPts val="600"/>
              </a:spcAft>
              <a:buFontTx/>
              <a:buChar char="-"/>
            </a:pPr>
            <a:r>
              <a:rPr lang="en-US" sz="1600" dirty="0" smtClean="0">
                <a:solidFill>
                  <a:schemeClr val="accent1">
                    <a:lumMod val="60000"/>
                    <a:lumOff val="40000"/>
                  </a:schemeClr>
                </a:solidFill>
              </a:rPr>
              <a:t>SIGNS OF LIFE?</a:t>
            </a:r>
            <a:endParaRPr lang="en-US" sz="1600" dirty="0">
              <a:solidFill>
                <a:schemeClr val="accent1">
                  <a:lumMod val="60000"/>
                  <a:lumOff val="40000"/>
                </a:schemeClr>
              </a:solidFill>
            </a:endParaRPr>
          </a:p>
        </p:txBody>
      </p:sp>
      <p:sp>
        <p:nvSpPr>
          <p:cNvPr id="8" name="TextBox 7"/>
          <p:cNvSpPr txBox="1"/>
          <p:nvPr/>
        </p:nvSpPr>
        <p:spPr>
          <a:xfrm>
            <a:off x="762864" y="419096"/>
            <a:ext cx="7619844" cy="461665"/>
          </a:xfrm>
          <a:prstGeom prst="rect">
            <a:avLst/>
          </a:prstGeom>
          <a:noFill/>
        </p:spPr>
        <p:txBody>
          <a:bodyPr wrap="none" rtlCol="0">
            <a:spAutoFit/>
          </a:bodyPr>
          <a:lstStyle/>
          <a:p>
            <a:pPr algn="ctr"/>
            <a:r>
              <a:rPr lang="en-US" sz="2400" dirty="0" smtClean="0">
                <a:solidFill>
                  <a:srgbClr val="EEECE1"/>
                </a:solidFill>
                <a:latin typeface="Arial" charset="0"/>
                <a:ea typeface="ＭＳ Ｐゴシック" charset="0"/>
                <a:cs typeface="ＭＳ Ｐゴシック" charset="0"/>
              </a:rPr>
              <a:t>We don’t yet know if early Mars ever had microbial life.</a:t>
            </a:r>
          </a:p>
        </p:txBody>
      </p:sp>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16666" y="1587500"/>
            <a:ext cx="1736067" cy="2400300"/>
          </a:xfrm>
          <a:prstGeom prst="rect">
            <a:avLst/>
          </a:prstGeom>
          <a:ln>
            <a:noFill/>
          </a:ln>
          <a:effectLst>
            <a:softEdge rad="112500"/>
          </a:effectLst>
        </p:spPr>
      </p:pic>
      <p:sp>
        <p:nvSpPr>
          <p:cNvPr id="3" name="Rectangle 2"/>
          <p:cNvSpPr/>
          <p:nvPr/>
        </p:nvSpPr>
        <p:spPr>
          <a:xfrm>
            <a:off x="568064" y="2012434"/>
            <a:ext cx="2324074" cy="661720"/>
          </a:xfrm>
          <a:prstGeom prst="rect">
            <a:avLst/>
          </a:prstGeom>
        </p:spPr>
        <p:txBody>
          <a:bodyPr wrap="none">
            <a:spAutoFit/>
          </a:bodyPr>
          <a:lstStyle/>
          <a:p>
            <a:pPr marL="0" lvl="2" algn="ctr">
              <a:spcAft>
                <a:spcPts val="600"/>
              </a:spcAft>
            </a:pPr>
            <a:r>
              <a:rPr lang="en-US" sz="1600" dirty="0">
                <a:solidFill>
                  <a:schemeClr val="accent1">
                    <a:lumMod val="60000"/>
                    <a:lumOff val="40000"/>
                  </a:schemeClr>
                </a:solidFill>
              </a:rPr>
              <a:t>METEORITE FROM MARS</a:t>
            </a:r>
            <a:r>
              <a:rPr lang="en-US" sz="1600" dirty="0" smtClean="0">
                <a:solidFill>
                  <a:schemeClr val="accent1">
                    <a:lumMod val="60000"/>
                    <a:lumOff val="40000"/>
                  </a:schemeClr>
                </a:solidFill>
              </a:rPr>
              <a:t>:</a:t>
            </a:r>
          </a:p>
          <a:p>
            <a:pPr marL="0" lvl="2" algn="ctr">
              <a:spcAft>
                <a:spcPts val="600"/>
              </a:spcAft>
            </a:pPr>
            <a:r>
              <a:rPr lang="en-US" sz="1600" dirty="0" smtClean="0">
                <a:solidFill>
                  <a:schemeClr val="accent1">
                    <a:lumMod val="60000"/>
                    <a:lumOff val="40000"/>
                  </a:schemeClr>
                </a:solidFill>
              </a:rPr>
              <a:t>ALH84001</a:t>
            </a:r>
            <a:endParaRPr lang="en-US" sz="1600" dirty="0">
              <a:solidFill>
                <a:schemeClr val="accent1">
                  <a:lumMod val="60000"/>
                  <a:lumOff val="40000"/>
                </a:schemeClr>
              </a:solidFill>
            </a:endParaRPr>
          </a:p>
        </p:txBody>
      </p:sp>
    </p:spTree>
    <p:extLst>
      <p:ext uri="{BB962C8B-B14F-4D97-AF65-F5344CB8AC3E}">
        <p14:creationId xmlns:p14="http://schemas.microsoft.com/office/powerpoint/2010/main" val="3389090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4138"/>
            <a:ext cx="9144000" cy="830997"/>
          </a:xfrm>
          <a:prstGeom prst="rect">
            <a:avLst/>
          </a:prstGeom>
        </p:spPr>
        <p:txBody>
          <a:bodyPr wrap="square">
            <a:spAutoFit/>
          </a:bodyPr>
          <a:lstStyle/>
          <a:p>
            <a:pPr algn="ctr"/>
            <a:r>
              <a:rPr lang="en-US" sz="2400" dirty="0" smtClean="0">
                <a:solidFill>
                  <a:srgbClr val="EEECE1"/>
                </a:solidFill>
                <a:latin typeface="Arial" charset="0"/>
                <a:ea typeface="ＭＳ Ｐゴシック" charset="0"/>
                <a:cs typeface="ＭＳ Ｐゴシック" charset="0"/>
              </a:rPr>
              <a:t>We don’t know exactly how habitable conditions </a:t>
            </a:r>
          </a:p>
          <a:p>
            <a:pPr algn="ctr"/>
            <a:r>
              <a:rPr lang="en-US" sz="2400" dirty="0" smtClean="0">
                <a:solidFill>
                  <a:srgbClr val="EEECE1"/>
                </a:solidFill>
                <a:latin typeface="Arial" charset="0"/>
                <a:ea typeface="ＭＳ Ｐゴシック" charset="0"/>
                <a:cs typeface="ＭＳ Ｐゴシック" charset="0"/>
              </a:rPr>
              <a:t>on </a:t>
            </a:r>
            <a:r>
              <a:rPr lang="en-US" sz="2400" dirty="0">
                <a:solidFill>
                  <a:srgbClr val="EEECE1"/>
                </a:solidFill>
                <a:latin typeface="Arial" charset="0"/>
                <a:ea typeface="ＭＳ Ｐゴシック" charset="0"/>
                <a:cs typeface="ＭＳ Ｐゴシック" charset="0"/>
              </a:rPr>
              <a:t>Mars changed over </a:t>
            </a:r>
            <a:r>
              <a:rPr lang="en-US" sz="2400" dirty="0" smtClean="0">
                <a:solidFill>
                  <a:srgbClr val="EEECE1"/>
                </a:solidFill>
                <a:latin typeface="Arial" charset="0"/>
                <a:ea typeface="ＭＳ Ｐゴシック" charset="0"/>
                <a:cs typeface="ＭＳ Ｐゴシック" charset="0"/>
              </a:rPr>
              <a:t>time – or how long they lasted.</a:t>
            </a:r>
            <a:endParaRPr lang="en-US" sz="2400" dirty="0"/>
          </a:p>
        </p:txBody>
      </p:sp>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0739"/>
                    </a14:imgEffect>
                  </a14:imgLayer>
                </a14:imgProps>
              </a:ext>
              <a:ext uri="{28A0092B-C50C-407E-A947-70E740481C1C}">
                <a14:useLocalDpi xmlns:a14="http://schemas.microsoft.com/office/drawing/2010/main"/>
              </a:ext>
            </a:extLst>
          </a:blip>
          <a:srcRect b="20943"/>
          <a:stretch/>
        </p:blipFill>
        <p:spPr>
          <a:xfrm>
            <a:off x="152400" y="1508664"/>
            <a:ext cx="8844355" cy="5247732"/>
          </a:xfrm>
          <a:prstGeom prst="rect">
            <a:avLst/>
          </a:prstGeom>
          <a:ln>
            <a:noFill/>
          </a:ln>
          <a:effectLst>
            <a:softEdge rad="112500"/>
          </a:effectLst>
        </p:spPr>
      </p:pic>
    </p:spTree>
    <p:extLst>
      <p:ext uri="{BB962C8B-B14F-4D97-AF65-F5344CB8AC3E}">
        <p14:creationId xmlns:p14="http://schemas.microsoft.com/office/powerpoint/2010/main" val="2697296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100" y="1299629"/>
            <a:ext cx="9067800" cy="3915837"/>
            <a:chOff x="444500" y="1943099"/>
            <a:chExt cx="8013701" cy="3047035"/>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4500" y="1943100"/>
              <a:ext cx="2538876" cy="3047034"/>
            </a:xfrm>
            <a:prstGeom prst="rect">
              <a:avLst/>
            </a:prstGeom>
            <a:ln>
              <a:noFill/>
            </a:ln>
            <a:effectLst>
              <a:softEdge rad="112500"/>
            </a:effectLst>
          </p:spPr>
        </p:pic>
        <p:pic>
          <p:nvPicPr>
            <p:cNvPr id="8"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2946640" y="1943099"/>
              <a:ext cx="5511561" cy="29284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a:spLocks noChangeArrowheads="1"/>
          </p:cNvSpPr>
          <p:nvPr/>
        </p:nvSpPr>
        <p:spPr bwMode="auto">
          <a:xfrm>
            <a:off x="2942167" y="4792132"/>
            <a:ext cx="6108700" cy="276999"/>
          </a:xfrm>
          <a:prstGeom prst="rect">
            <a:avLst/>
          </a:prstGeom>
          <a:solidFill>
            <a:schemeClr val="accent6">
              <a:lumMod val="50000"/>
              <a:alpha val="81000"/>
            </a:schemeClr>
          </a:solidFill>
          <a:ln>
            <a:noFill/>
          </a:ln>
          <a:extLst/>
        </p:spPr>
        <p:txBody>
          <a:bodyPr wrap="square">
            <a:spAutoFit/>
          </a:bodyPr>
          <a:lstStyle>
            <a:lvl1pPr>
              <a:defRPr sz="2000">
                <a:solidFill>
                  <a:schemeClr val="tx1"/>
                </a:solidFill>
                <a:latin typeface="Arial" charset="0"/>
                <a:ea typeface="ＭＳ Ｐゴシック" charset="0"/>
                <a:cs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eaLnBrk="0" hangingPunct="0">
              <a:defRPr sz="1600">
                <a:solidFill>
                  <a:schemeClr val="tx1"/>
                </a:solidFill>
                <a:latin typeface="Arial" charset="0"/>
                <a:ea typeface="ＭＳ Ｐゴシック" charset="0"/>
              </a:defRPr>
            </a:lvl6pPr>
            <a:lvl7pPr eaLnBrk="0" hangingPunct="0">
              <a:defRPr sz="1600">
                <a:solidFill>
                  <a:schemeClr val="tx1"/>
                </a:solidFill>
                <a:latin typeface="Arial" charset="0"/>
                <a:ea typeface="ＭＳ Ｐゴシック" charset="0"/>
              </a:defRPr>
            </a:lvl7pPr>
            <a:lvl8pPr eaLnBrk="0" hangingPunct="0">
              <a:defRPr sz="1600">
                <a:solidFill>
                  <a:schemeClr val="tx1"/>
                </a:solidFill>
                <a:latin typeface="Arial" charset="0"/>
                <a:ea typeface="ＭＳ Ｐゴシック" charset="0"/>
              </a:defRPr>
            </a:lvl8pPr>
            <a:lvl9pPr eaLnBrk="0" hangingPunct="0">
              <a:defRPr sz="1600">
                <a:solidFill>
                  <a:schemeClr val="tx1"/>
                </a:solidFill>
                <a:latin typeface="Arial" charset="0"/>
                <a:ea typeface="ＭＳ Ｐゴシック" charset="0"/>
              </a:defRPr>
            </a:lvl9pPr>
          </a:lstStyle>
          <a:p>
            <a:pPr algn="ctr"/>
            <a:r>
              <a:rPr lang="en-US" sz="1200" b="1" i="1" dirty="0" smtClean="0">
                <a:solidFill>
                  <a:schemeClr val="bg2">
                    <a:lumMod val="75000"/>
                  </a:schemeClr>
                </a:solidFill>
              </a:rPr>
              <a:t>CRUST:  Carbonate </a:t>
            </a:r>
            <a:r>
              <a:rPr lang="en-US" sz="1200" b="1" i="1" dirty="0">
                <a:solidFill>
                  <a:schemeClr val="bg2">
                    <a:lumMod val="75000"/>
                  </a:schemeClr>
                </a:solidFill>
              </a:rPr>
              <a:t>deposits in a Martian meteorite</a:t>
            </a:r>
          </a:p>
        </p:txBody>
      </p:sp>
      <p:sp>
        <p:nvSpPr>
          <p:cNvPr id="12" name="TextBox 11"/>
          <p:cNvSpPr txBox="1">
            <a:spLocks noChangeArrowheads="1"/>
          </p:cNvSpPr>
          <p:nvPr/>
        </p:nvSpPr>
        <p:spPr bwMode="auto">
          <a:xfrm>
            <a:off x="133349" y="4787902"/>
            <a:ext cx="2698751" cy="276999"/>
          </a:xfrm>
          <a:prstGeom prst="rect">
            <a:avLst/>
          </a:prstGeom>
          <a:solidFill>
            <a:schemeClr val="accent6">
              <a:lumMod val="50000"/>
              <a:alpha val="40000"/>
            </a:schemeClr>
          </a:solidFill>
          <a:ln>
            <a:noFill/>
          </a:ln>
          <a:extLst/>
        </p:spPr>
        <p:txBody>
          <a:bodyPr wrap="square">
            <a:spAutoFit/>
          </a:bodyPr>
          <a:lstStyle>
            <a:lvl1pPr>
              <a:defRPr sz="2000">
                <a:solidFill>
                  <a:schemeClr val="tx1"/>
                </a:solidFill>
                <a:latin typeface="Arial" charset="0"/>
                <a:ea typeface="ＭＳ Ｐゴシック" charset="0"/>
                <a:cs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eaLnBrk="0" hangingPunct="0">
              <a:defRPr sz="1600">
                <a:solidFill>
                  <a:schemeClr val="tx1"/>
                </a:solidFill>
                <a:latin typeface="Arial" charset="0"/>
                <a:ea typeface="ＭＳ Ｐゴシック" charset="0"/>
              </a:defRPr>
            </a:lvl6pPr>
            <a:lvl7pPr eaLnBrk="0" hangingPunct="0">
              <a:defRPr sz="1600">
                <a:solidFill>
                  <a:schemeClr val="tx1"/>
                </a:solidFill>
                <a:latin typeface="Arial" charset="0"/>
                <a:ea typeface="ＭＳ Ｐゴシック" charset="0"/>
              </a:defRPr>
            </a:lvl7pPr>
            <a:lvl8pPr eaLnBrk="0" hangingPunct="0">
              <a:defRPr sz="1600">
                <a:solidFill>
                  <a:schemeClr val="tx1"/>
                </a:solidFill>
                <a:latin typeface="Arial" charset="0"/>
                <a:ea typeface="ＭＳ Ｐゴシック" charset="0"/>
              </a:defRPr>
            </a:lvl8pPr>
            <a:lvl9pPr eaLnBrk="0" hangingPunct="0">
              <a:defRPr sz="1600">
                <a:solidFill>
                  <a:schemeClr val="tx1"/>
                </a:solidFill>
                <a:latin typeface="Arial" charset="0"/>
                <a:ea typeface="ＭＳ Ｐゴシック" charset="0"/>
              </a:defRPr>
            </a:lvl9pPr>
          </a:lstStyle>
          <a:p>
            <a:pPr algn="ctr"/>
            <a:r>
              <a:rPr lang="en-US" sz="1200" b="1" i="1" dirty="0" smtClean="0">
                <a:solidFill>
                  <a:schemeClr val="bg2">
                    <a:lumMod val="75000"/>
                  </a:schemeClr>
                </a:solidFill>
              </a:rPr>
              <a:t>SUBSURFACE:  Water Ice</a:t>
            </a:r>
            <a:endParaRPr lang="en-US" sz="1200" b="1" i="1" dirty="0">
              <a:solidFill>
                <a:schemeClr val="bg2">
                  <a:lumMod val="75000"/>
                </a:schemeClr>
              </a:solidFill>
            </a:endParaRPr>
          </a:p>
        </p:txBody>
      </p:sp>
      <p:sp>
        <p:nvSpPr>
          <p:cNvPr id="13" name="Title 1"/>
          <p:cNvSpPr>
            <a:spLocks noGrp="1"/>
          </p:cNvSpPr>
          <p:nvPr>
            <p:ph type="title"/>
          </p:nvPr>
        </p:nvSpPr>
        <p:spPr>
          <a:xfrm>
            <a:off x="173567" y="5317068"/>
            <a:ext cx="8763000" cy="1244600"/>
          </a:xfrm>
        </p:spPr>
        <p:txBody>
          <a:bodyPr>
            <a:noAutofit/>
          </a:bodyPr>
          <a:lstStyle/>
          <a:p>
            <a:r>
              <a:rPr lang="en-US" sz="2400" dirty="0" smtClean="0">
                <a:solidFill>
                  <a:srgbClr val="FAA65C"/>
                </a:solidFill>
                <a:latin typeface="Arial" charset="0"/>
                <a:ea typeface="ＭＳ Ｐゴシック" charset="0"/>
                <a:cs typeface="ＭＳ Ｐゴシック" charset="0"/>
              </a:rPr>
              <a:t>OPTION 1:  DOWN</a:t>
            </a:r>
            <a:br>
              <a:rPr lang="en-US" sz="2400" dirty="0" smtClean="0">
                <a:solidFill>
                  <a:srgbClr val="FAA65C"/>
                </a:solidFill>
                <a:latin typeface="Arial" charset="0"/>
                <a:ea typeface="ＭＳ Ｐゴシック" charset="0"/>
                <a:cs typeface="ＭＳ Ｐゴシック" charset="0"/>
              </a:rPr>
            </a:br>
            <a:r>
              <a:rPr lang="en-US" sz="2400" dirty="0" smtClean="0">
                <a:solidFill>
                  <a:srgbClr val="EEECE1"/>
                </a:solidFill>
                <a:latin typeface="Arial" charset="0"/>
                <a:ea typeface="ＭＳ Ｐゴシック" charset="0"/>
                <a:cs typeface="ＭＳ Ｐゴシック" charset="0"/>
              </a:rPr>
              <a:t>Underground or in the rock </a:t>
            </a:r>
            <a:r>
              <a:rPr lang="en-US" sz="2400" dirty="0">
                <a:solidFill>
                  <a:srgbClr val="EEECE1"/>
                </a:solidFill>
                <a:latin typeface="Arial" charset="0"/>
                <a:ea typeface="ＭＳ Ｐゴシック" charset="0"/>
                <a:cs typeface="ＭＳ Ｐゴシック" charset="0"/>
              </a:rPr>
              <a:t>r</a:t>
            </a:r>
            <a:r>
              <a:rPr lang="en-US" sz="2400" dirty="0" smtClean="0">
                <a:solidFill>
                  <a:srgbClr val="EEECE1"/>
                </a:solidFill>
                <a:latin typeface="Arial" charset="0"/>
                <a:ea typeface="ＭＳ Ｐゴシック" charset="0"/>
                <a:cs typeface="ＭＳ Ｐゴシック" charset="0"/>
              </a:rPr>
              <a:t>ecord?</a:t>
            </a:r>
            <a:br>
              <a:rPr lang="en-US" sz="2400" dirty="0" smtClean="0">
                <a:solidFill>
                  <a:srgbClr val="EEECE1"/>
                </a:solidFill>
                <a:latin typeface="Arial" charset="0"/>
                <a:ea typeface="ＭＳ Ｐゴシック" charset="0"/>
                <a:cs typeface="ＭＳ Ｐゴシック" charset="0"/>
              </a:rPr>
            </a:br>
            <a:r>
              <a:rPr lang="en-US" sz="2400" dirty="0" smtClean="0">
                <a:solidFill>
                  <a:srgbClr val="EEECE1"/>
                </a:solidFill>
                <a:latin typeface="Arial" charset="0"/>
                <a:ea typeface="ＭＳ Ｐゴシック" charset="0"/>
                <a:cs typeface="ＭＳ Ｐゴシック" charset="0"/>
              </a:rPr>
              <a:t>Yes, but not enough to account for the loss.</a:t>
            </a:r>
            <a:endParaRPr lang="en-US" sz="2400" dirty="0">
              <a:solidFill>
                <a:srgbClr val="EEECE1"/>
              </a:solidFill>
              <a:latin typeface="Arial" charset="0"/>
              <a:ea typeface="ＭＳ Ｐゴシック" charset="0"/>
              <a:cs typeface="ＭＳ Ｐゴシック" charset="0"/>
            </a:endParaRPr>
          </a:p>
        </p:txBody>
      </p:sp>
      <p:sp>
        <p:nvSpPr>
          <p:cNvPr id="10" name="Title 1"/>
          <p:cNvSpPr txBox="1">
            <a:spLocks/>
          </p:cNvSpPr>
          <p:nvPr/>
        </p:nvSpPr>
        <p:spPr>
          <a:xfrm>
            <a:off x="0" y="88900"/>
            <a:ext cx="9144000" cy="9398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EEECE1"/>
                </a:solidFill>
                <a:latin typeface="Arial" charset="0"/>
                <a:ea typeface="ＭＳ Ｐゴシック" charset="0"/>
                <a:cs typeface="ＭＳ Ｐゴシック" charset="0"/>
              </a:rPr>
              <a:t>MAVEN’s Mystery to Solve:  </a:t>
            </a:r>
            <a:br>
              <a:rPr lang="en-US" sz="2400" dirty="0" smtClean="0">
                <a:solidFill>
                  <a:srgbClr val="EEECE1"/>
                </a:solidFill>
                <a:latin typeface="Arial" charset="0"/>
                <a:ea typeface="ＭＳ Ｐゴシック" charset="0"/>
                <a:cs typeface="ＭＳ Ｐゴシック" charset="0"/>
              </a:rPr>
            </a:br>
            <a:r>
              <a:rPr lang="en-US" sz="2400" i="1" dirty="0" smtClean="0">
                <a:solidFill>
                  <a:srgbClr val="FAA65C"/>
                </a:solidFill>
                <a:latin typeface="Arial" charset="0"/>
                <a:ea typeface="ＭＳ Ｐゴシック" charset="0"/>
                <a:cs typeface="ＭＳ Ｐゴシック" charset="0"/>
              </a:rPr>
              <a:t>Where Did All of the Water &amp; CO</a:t>
            </a:r>
            <a:r>
              <a:rPr lang="en-US" sz="2400" i="1" baseline="-25000" dirty="0" smtClean="0">
                <a:solidFill>
                  <a:srgbClr val="FAA65C"/>
                </a:solidFill>
                <a:latin typeface="Arial" charset="0"/>
                <a:ea typeface="ＭＳ Ｐゴシック" charset="0"/>
                <a:cs typeface="ＭＳ Ｐゴシック" charset="0"/>
              </a:rPr>
              <a:t>2</a:t>
            </a:r>
            <a:r>
              <a:rPr lang="en-US" sz="2400" i="1" dirty="0" smtClean="0">
                <a:solidFill>
                  <a:srgbClr val="FAA65C"/>
                </a:solidFill>
                <a:latin typeface="Arial" charset="0"/>
                <a:ea typeface="ＭＳ Ｐゴシック" charset="0"/>
                <a:cs typeface="ＭＳ Ｐゴシック" charset="0"/>
              </a:rPr>
              <a:t> Go?</a:t>
            </a:r>
            <a:endParaRPr lang="en-US" sz="2400" i="1" dirty="0">
              <a:solidFill>
                <a:srgbClr val="FAA65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23986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5682" b="91288" l="9870" r="85102"/>
                    </a14:imgEffect>
                  </a14:imgLayer>
                </a14:imgProps>
              </a:ext>
              <a:ext uri="{28A0092B-C50C-407E-A947-70E740481C1C}">
                <a14:useLocalDpi xmlns:a14="http://schemas.microsoft.com/office/drawing/2010/main"/>
              </a:ext>
            </a:extLst>
          </a:blip>
          <a:srcRect l="9913" t="7539" r="16866" b="11376"/>
          <a:stretch/>
        </p:blipFill>
        <p:spPr bwMode="auto">
          <a:xfrm>
            <a:off x="2705101" y="1054100"/>
            <a:ext cx="5330990"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88900"/>
            <a:ext cx="9144000" cy="939800"/>
          </a:xfrm>
        </p:spPr>
        <p:txBody>
          <a:bodyPr>
            <a:noAutofit/>
          </a:bodyPr>
          <a:lstStyle/>
          <a:p>
            <a:r>
              <a:rPr lang="en-US" sz="2400" dirty="0" smtClean="0">
                <a:solidFill>
                  <a:srgbClr val="EEECE1"/>
                </a:solidFill>
                <a:latin typeface="Arial" charset="0"/>
                <a:ea typeface="ＭＳ Ｐゴシック" charset="0"/>
                <a:cs typeface="ＭＳ Ｐゴシック" charset="0"/>
              </a:rPr>
              <a:t>MAVEN’s Mystery to Solve:  </a:t>
            </a:r>
            <a:br>
              <a:rPr lang="en-US" sz="2400" dirty="0" smtClean="0">
                <a:solidFill>
                  <a:srgbClr val="EEECE1"/>
                </a:solidFill>
                <a:latin typeface="Arial" charset="0"/>
                <a:ea typeface="ＭＳ Ｐゴシック" charset="0"/>
                <a:cs typeface="ＭＳ Ｐゴシック" charset="0"/>
              </a:rPr>
            </a:br>
            <a:r>
              <a:rPr lang="en-US" sz="2400" i="1" dirty="0" smtClean="0">
                <a:solidFill>
                  <a:srgbClr val="FAA65C"/>
                </a:solidFill>
                <a:latin typeface="Arial" charset="0"/>
                <a:ea typeface="ＭＳ Ｐゴシック" charset="0"/>
                <a:cs typeface="ＭＳ Ｐゴシック" charset="0"/>
              </a:rPr>
              <a:t>Where </a:t>
            </a:r>
            <a:r>
              <a:rPr lang="en-US" sz="2400" i="1" dirty="0">
                <a:solidFill>
                  <a:srgbClr val="FAA65C"/>
                </a:solidFill>
                <a:latin typeface="Arial" charset="0"/>
                <a:ea typeface="ＭＳ Ｐゴシック" charset="0"/>
                <a:cs typeface="ＭＳ Ｐゴシック" charset="0"/>
              </a:rPr>
              <a:t>Did </a:t>
            </a:r>
            <a:r>
              <a:rPr lang="en-US" sz="2400" i="1" dirty="0" smtClean="0">
                <a:solidFill>
                  <a:srgbClr val="FAA65C"/>
                </a:solidFill>
                <a:latin typeface="Arial" charset="0"/>
                <a:ea typeface="ＭＳ Ｐゴシック" charset="0"/>
                <a:cs typeface="ＭＳ Ｐゴシック" charset="0"/>
              </a:rPr>
              <a:t>All of the Water &amp; CO</a:t>
            </a:r>
            <a:r>
              <a:rPr lang="en-US" sz="2400" i="1" baseline="-25000" dirty="0" smtClean="0">
                <a:solidFill>
                  <a:srgbClr val="FAA65C"/>
                </a:solidFill>
                <a:latin typeface="Arial" charset="0"/>
                <a:ea typeface="ＭＳ Ｐゴシック" charset="0"/>
                <a:cs typeface="ＭＳ Ｐゴシック" charset="0"/>
              </a:rPr>
              <a:t>2</a:t>
            </a:r>
            <a:r>
              <a:rPr lang="en-US" sz="2400" i="1" dirty="0" smtClean="0">
                <a:solidFill>
                  <a:srgbClr val="FAA65C"/>
                </a:solidFill>
                <a:latin typeface="Arial" charset="0"/>
                <a:ea typeface="ＭＳ Ｐゴシック" charset="0"/>
                <a:cs typeface="ＭＳ Ｐゴシック" charset="0"/>
              </a:rPr>
              <a:t> </a:t>
            </a:r>
            <a:r>
              <a:rPr lang="en-US" sz="2400" i="1" dirty="0">
                <a:solidFill>
                  <a:srgbClr val="FAA65C"/>
                </a:solidFill>
                <a:latin typeface="Arial" charset="0"/>
                <a:ea typeface="ＭＳ Ｐゴシック" charset="0"/>
                <a:cs typeface="ＭＳ Ｐゴシック" charset="0"/>
              </a:rPr>
              <a:t>Go</a:t>
            </a:r>
            <a:r>
              <a:rPr lang="en-US" sz="2400" i="1" dirty="0" smtClean="0">
                <a:solidFill>
                  <a:srgbClr val="FAA65C"/>
                </a:solidFill>
                <a:latin typeface="Arial" charset="0"/>
                <a:ea typeface="ＭＳ Ｐゴシック" charset="0"/>
                <a:cs typeface="ＭＳ Ｐゴシック" charset="0"/>
              </a:rPr>
              <a:t>?</a:t>
            </a:r>
            <a:endParaRPr lang="en-US" sz="2400" i="1" dirty="0">
              <a:solidFill>
                <a:srgbClr val="FAA65C"/>
              </a:solidFill>
              <a:latin typeface="Arial" charset="0"/>
              <a:ea typeface="ＭＳ Ｐゴシック" charset="0"/>
              <a:cs typeface="ＭＳ Ｐゴシック" charset="0"/>
            </a:endParaRPr>
          </a:p>
        </p:txBody>
      </p:sp>
      <p:sp>
        <p:nvSpPr>
          <p:cNvPr id="8" name="TextBox 8"/>
          <p:cNvSpPr txBox="1">
            <a:spLocks noChangeArrowheads="1"/>
          </p:cNvSpPr>
          <p:nvPr/>
        </p:nvSpPr>
        <p:spPr bwMode="auto">
          <a:xfrm>
            <a:off x="6477000" y="5996117"/>
            <a:ext cx="261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eaLnBrk="0" hangingPunct="0">
              <a:defRPr sz="1600">
                <a:solidFill>
                  <a:schemeClr val="tx1"/>
                </a:solidFill>
                <a:latin typeface="Arial" charset="0"/>
                <a:ea typeface="ＭＳ Ｐゴシック" charset="0"/>
              </a:defRPr>
            </a:lvl6pPr>
            <a:lvl7pPr eaLnBrk="0" hangingPunct="0">
              <a:defRPr sz="1600">
                <a:solidFill>
                  <a:schemeClr val="tx1"/>
                </a:solidFill>
                <a:latin typeface="Arial" charset="0"/>
                <a:ea typeface="ＭＳ Ｐゴシック" charset="0"/>
              </a:defRPr>
            </a:lvl7pPr>
            <a:lvl8pPr eaLnBrk="0" hangingPunct="0">
              <a:defRPr sz="1600">
                <a:solidFill>
                  <a:schemeClr val="tx1"/>
                </a:solidFill>
                <a:latin typeface="Arial" charset="0"/>
                <a:ea typeface="ＭＳ Ｐゴシック" charset="0"/>
              </a:defRPr>
            </a:lvl8pPr>
            <a:lvl9pPr eaLnBrk="0" hangingPunct="0">
              <a:defRPr sz="1600">
                <a:solidFill>
                  <a:schemeClr val="tx1"/>
                </a:solidFill>
                <a:latin typeface="Arial" charset="0"/>
                <a:ea typeface="ＭＳ Ｐゴシック" charset="0"/>
              </a:defRPr>
            </a:lvl9pPr>
          </a:lstStyle>
          <a:p>
            <a:pPr algn="ctr"/>
            <a:r>
              <a:rPr lang="en-US" sz="1400" i="1" dirty="0">
                <a:solidFill>
                  <a:schemeClr val="bg1">
                    <a:lumMod val="75000"/>
                  </a:schemeClr>
                </a:solidFill>
              </a:rPr>
              <a:t>Escaping ions detected </a:t>
            </a:r>
            <a:endParaRPr lang="en-US" sz="1400" i="1" dirty="0" smtClean="0">
              <a:solidFill>
                <a:schemeClr val="bg1">
                  <a:lumMod val="75000"/>
                </a:schemeClr>
              </a:solidFill>
            </a:endParaRPr>
          </a:p>
          <a:p>
            <a:pPr algn="ctr"/>
            <a:r>
              <a:rPr lang="en-US" sz="1400" i="1" dirty="0" smtClean="0">
                <a:solidFill>
                  <a:schemeClr val="bg1">
                    <a:lumMod val="75000"/>
                  </a:schemeClr>
                </a:solidFill>
              </a:rPr>
              <a:t>by the Mars Express orbiter</a:t>
            </a:r>
            <a:endParaRPr lang="en-US" sz="1400" i="1" dirty="0">
              <a:solidFill>
                <a:schemeClr val="bg1">
                  <a:lumMod val="75000"/>
                </a:schemeClr>
              </a:solidFill>
            </a:endParaRPr>
          </a:p>
        </p:txBody>
      </p:sp>
      <p:sp>
        <p:nvSpPr>
          <p:cNvPr id="2" name="Rectangle 1"/>
          <p:cNvSpPr/>
          <p:nvPr/>
        </p:nvSpPr>
        <p:spPr>
          <a:xfrm>
            <a:off x="164430" y="3070768"/>
            <a:ext cx="2380479" cy="1815882"/>
          </a:xfrm>
          <a:prstGeom prst="rect">
            <a:avLst/>
          </a:prstGeom>
        </p:spPr>
        <p:txBody>
          <a:bodyPr wrap="none">
            <a:spAutoFit/>
          </a:bodyPr>
          <a:lstStyle/>
          <a:p>
            <a:pPr algn="ctr"/>
            <a:r>
              <a:rPr lang="en-US" sz="2800" dirty="0">
                <a:solidFill>
                  <a:schemeClr val="bg2"/>
                </a:solidFill>
                <a:latin typeface="Arial" charset="0"/>
                <a:ea typeface="ＭＳ Ｐゴシック" charset="0"/>
                <a:cs typeface="ＭＳ Ｐゴシック" charset="0"/>
              </a:rPr>
              <a:t>OPTION </a:t>
            </a:r>
            <a:r>
              <a:rPr lang="en-US" sz="2800" dirty="0" smtClean="0">
                <a:solidFill>
                  <a:schemeClr val="bg2"/>
                </a:solidFill>
                <a:latin typeface="Arial" charset="0"/>
                <a:ea typeface="ＭＳ Ｐゴシック" charset="0"/>
                <a:cs typeface="ＭＳ Ｐゴシック" charset="0"/>
              </a:rPr>
              <a:t>2: </a:t>
            </a:r>
          </a:p>
          <a:p>
            <a:pPr algn="ctr"/>
            <a:r>
              <a:rPr lang="en-US" sz="2800" dirty="0" smtClean="0">
                <a:solidFill>
                  <a:schemeClr val="bg2"/>
                </a:solidFill>
                <a:latin typeface="Arial" charset="0"/>
                <a:ea typeface="ＭＳ Ｐゴシック" charset="0"/>
                <a:cs typeface="ＭＳ Ｐゴシック" charset="0"/>
              </a:rPr>
              <a:t> UP</a:t>
            </a:r>
          </a:p>
          <a:p>
            <a:pPr algn="ctr"/>
            <a:endParaRPr lang="en-US" sz="2800" dirty="0">
              <a:solidFill>
                <a:schemeClr val="bg2"/>
              </a:solidFill>
              <a:latin typeface="Arial" charset="0"/>
              <a:ea typeface="ＭＳ Ｐゴシック" charset="0"/>
              <a:cs typeface="ＭＳ Ｐゴシック" charset="0"/>
            </a:endParaRPr>
          </a:p>
          <a:p>
            <a:pPr algn="ctr"/>
            <a:r>
              <a:rPr lang="en-US" sz="2800" dirty="0" smtClean="0">
                <a:solidFill>
                  <a:schemeClr val="bg2"/>
                </a:solidFill>
                <a:latin typeface="Arial" charset="0"/>
                <a:ea typeface="ＭＳ Ｐゴシック" charset="0"/>
                <a:cs typeface="ＭＳ Ｐゴシック" charset="0"/>
              </a:rPr>
              <a:t>Lost to Space</a:t>
            </a:r>
            <a:endParaRPr lang="en-US" sz="2800" dirty="0">
              <a:solidFill>
                <a:schemeClr val="bg2"/>
              </a:solidFill>
            </a:endParaRPr>
          </a:p>
        </p:txBody>
      </p:sp>
    </p:spTree>
    <p:extLst>
      <p:ext uri="{BB962C8B-B14F-4D97-AF65-F5344CB8AC3E}">
        <p14:creationId xmlns:p14="http://schemas.microsoft.com/office/powerpoint/2010/main" val="19676733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206501"/>
            <a:ext cx="9144001" cy="5651499"/>
          </a:xfrm>
          <a:prstGeom prst="rect">
            <a:avLst/>
          </a:prstGeom>
        </p:spPr>
      </p:pic>
      <p:sp>
        <p:nvSpPr>
          <p:cNvPr id="3" name="TextBox 2"/>
          <p:cNvSpPr txBox="1"/>
          <p:nvPr/>
        </p:nvSpPr>
        <p:spPr>
          <a:xfrm>
            <a:off x="152400" y="190500"/>
            <a:ext cx="8788400" cy="1200328"/>
          </a:xfrm>
          <a:prstGeom prst="rect">
            <a:avLst/>
          </a:prstGeom>
          <a:noFill/>
        </p:spPr>
        <p:txBody>
          <a:bodyPr wrap="square" rtlCol="0">
            <a:spAutoFit/>
          </a:bodyPr>
          <a:lstStyle/>
          <a:p>
            <a:pPr algn="ctr"/>
            <a:r>
              <a:rPr lang="en-US" sz="2400" dirty="0" smtClean="0">
                <a:solidFill>
                  <a:srgbClr val="EEECE1"/>
                </a:solidFill>
                <a:latin typeface="Arial"/>
                <a:cs typeface="Arial"/>
              </a:rPr>
              <a:t>MAVEN will find out how the Martian environment </a:t>
            </a:r>
          </a:p>
          <a:p>
            <a:pPr algn="ctr"/>
            <a:r>
              <a:rPr lang="en-US" sz="2400" dirty="0" smtClean="0">
                <a:solidFill>
                  <a:srgbClr val="EEECE1"/>
                </a:solidFill>
                <a:latin typeface="Arial"/>
                <a:cs typeface="Arial"/>
              </a:rPr>
              <a:t>radically changed by studying the solar wind </a:t>
            </a:r>
          </a:p>
          <a:p>
            <a:pPr algn="ctr"/>
            <a:r>
              <a:rPr lang="en-US" sz="2400" dirty="0" smtClean="0">
                <a:solidFill>
                  <a:srgbClr val="EEECE1"/>
                </a:solidFill>
                <a:latin typeface="Arial"/>
                <a:cs typeface="Arial"/>
              </a:rPr>
              <a:t>and other interactions with the Sun. </a:t>
            </a:r>
            <a:endParaRPr lang="en-US" sz="2400" dirty="0">
              <a:solidFill>
                <a:srgbClr val="EEECE1"/>
              </a:solidFill>
              <a:latin typeface="Arial"/>
              <a:cs typeface="Arial"/>
            </a:endParaRPr>
          </a:p>
        </p:txBody>
      </p:sp>
    </p:spTree>
    <p:extLst>
      <p:ext uri="{BB962C8B-B14F-4D97-AF65-F5344CB8AC3E}">
        <p14:creationId xmlns:p14="http://schemas.microsoft.com/office/powerpoint/2010/main" val="11042415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extBox 4"/>
          <p:cNvSpPr txBox="1"/>
          <p:nvPr/>
        </p:nvSpPr>
        <p:spPr>
          <a:xfrm>
            <a:off x="25399" y="2196994"/>
            <a:ext cx="4673599" cy="1569660"/>
          </a:xfrm>
          <a:prstGeom prst="rect">
            <a:avLst/>
          </a:prstGeom>
          <a:noFill/>
        </p:spPr>
        <p:txBody>
          <a:bodyPr wrap="square" rtlCol="0">
            <a:spAutoFit/>
          </a:bodyPr>
          <a:lstStyle/>
          <a:p>
            <a:pPr algn="ctr"/>
            <a:r>
              <a:rPr lang="en-US" sz="2400" b="1" dirty="0" smtClean="0">
                <a:latin typeface="Arial"/>
                <a:cs typeface="Arial"/>
              </a:rPr>
              <a:t>The solar wind is </a:t>
            </a:r>
          </a:p>
          <a:p>
            <a:pPr algn="ctr"/>
            <a:r>
              <a:rPr lang="en-US" sz="2400" b="1" dirty="0" smtClean="0">
                <a:latin typeface="Arial"/>
                <a:cs typeface="Arial"/>
              </a:rPr>
              <a:t>a high-speed stream of </a:t>
            </a:r>
          </a:p>
          <a:p>
            <a:pPr algn="ctr"/>
            <a:r>
              <a:rPr lang="en-US" sz="2400" b="1" dirty="0" smtClean="0">
                <a:latin typeface="Arial"/>
                <a:cs typeface="Arial"/>
              </a:rPr>
              <a:t>electrons and protons </a:t>
            </a:r>
          </a:p>
          <a:p>
            <a:pPr algn="ctr"/>
            <a:r>
              <a:rPr lang="en-US" sz="2400" b="1" dirty="0" smtClean="0">
                <a:latin typeface="Arial"/>
                <a:cs typeface="Arial"/>
              </a:rPr>
              <a:t>released from the Sun. </a:t>
            </a:r>
            <a:endParaRPr lang="en-US" sz="2400" b="1" dirty="0">
              <a:latin typeface="Arial"/>
              <a:cs typeface="Arial"/>
            </a:endParaRPr>
          </a:p>
        </p:txBody>
      </p:sp>
    </p:spTree>
    <p:extLst>
      <p:ext uri="{BB962C8B-B14F-4D97-AF65-F5344CB8AC3E}">
        <p14:creationId xmlns:p14="http://schemas.microsoft.com/office/powerpoint/2010/main" val="3400949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0-03 at 9.11.45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232900" cy="6858000"/>
          </a:xfrm>
          <a:prstGeom prst="rect">
            <a:avLst/>
          </a:prstGeom>
          <a:ln>
            <a:noFill/>
          </a:ln>
          <a:effectLst>
            <a:softEdge rad="112500"/>
          </a:effectLst>
        </p:spPr>
      </p:pic>
      <p:sp>
        <p:nvSpPr>
          <p:cNvPr id="6" name="TextBox 5"/>
          <p:cNvSpPr txBox="1"/>
          <p:nvPr/>
        </p:nvSpPr>
        <p:spPr>
          <a:xfrm>
            <a:off x="5469470" y="2383369"/>
            <a:ext cx="3505200" cy="1200328"/>
          </a:xfrm>
          <a:prstGeom prst="rect">
            <a:avLst/>
          </a:prstGeom>
          <a:noFill/>
        </p:spPr>
        <p:txBody>
          <a:bodyPr wrap="square" rtlCol="0">
            <a:spAutoFit/>
          </a:bodyPr>
          <a:lstStyle/>
          <a:p>
            <a:pPr algn="ctr"/>
            <a:r>
              <a:rPr lang="en-US" sz="2400" dirty="0" smtClean="0">
                <a:solidFill>
                  <a:srgbClr val="EEECE1"/>
                </a:solidFill>
                <a:latin typeface="Arial"/>
                <a:cs typeface="Arial"/>
              </a:rPr>
              <a:t>High</a:t>
            </a:r>
            <a:r>
              <a:rPr lang="en-US" sz="2400" dirty="0">
                <a:solidFill>
                  <a:srgbClr val="EEECE1"/>
                </a:solidFill>
                <a:latin typeface="Arial"/>
                <a:cs typeface="Arial"/>
              </a:rPr>
              <a:t>-energy </a:t>
            </a:r>
            <a:r>
              <a:rPr lang="en-US" sz="2400" dirty="0" smtClean="0">
                <a:solidFill>
                  <a:srgbClr val="EEECE1"/>
                </a:solidFill>
                <a:latin typeface="Arial"/>
                <a:cs typeface="Arial"/>
              </a:rPr>
              <a:t>photons</a:t>
            </a:r>
          </a:p>
          <a:p>
            <a:pPr algn="ctr"/>
            <a:r>
              <a:rPr lang="en-US" sz="2400" dirty="0" smtClean="0">
                <a:solidFill>
                  <a:srgbClr val="EEECE1"/>
                </a:solidFill>
                <a:latin typeface="Arial"/>
                <a:cs typeface="Arial"/>
              </a:rPr>
              <a:t>(light) stream constantly </a:t>
            </a:r>
          </a:p>
          <a:p>
            <a:pPr algn="ctr"/>
            <a:r>
              <a:rPr lang="en-US" sz="2400" dirty="0" smtClean="0">
                <a:solidFill>
                  <a:srgbClr val="EEECE1"/>
                </a:solidFill>
                <a:latin typeface="Arial"/>
                <a:cs typeface="Arial"/>
              </a:rPr>
              <a:t>from the Sun.</a:t>
            </a:r>
            <a:endParaRPr lang="en-US" sz="2400" dirty="0">
              <a:solidFill>
                <a:srgbClr val="EEECE1"/>
              </a:solidFill>
              <a:latin typeface="Arial"/>
              <a:cs typeface="Arial"/>
            </a:endParaRPr>
          </a:p>
        </p:txBody>
      </p:sp>
    </p:spTree>
    <p:extLst>
      <p:ext uri="{BB962C8B-B14F-4D97-AF65-F5344CB8AC3E}">
        <p14:creationId xmlns:p14="http://schemas.microsoft.com/office/powerpoint/2010/main" val="3222308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86000" y="0"/>
            <a:ext cx="6858000" cy="6858000"/>
          </a:xfrm>
          <a:prstGeom prst="rect">
            <a:avLst/>
          </a:prstGeom>
        </p:spPr>
      </p:pic>
      <p:sp>
        <p:nvSpPr>
          <p:cNvPr id="3" name="TextBox 2"/>
          <p:cNvSpPr txBox="1"/>
          <p:nvPr/>
        </p:nvSpPr>
        <p:spPr>
          <a:xfrm>
            <a:off x="186271" y="4516966"/>
            <a:ext cx="3505200" cy="1200328"/>
          </a:xfrm>
          <a:prstGeom prst="rect">
            <a:avLst/>
          </a:prstGeom>
          <a:noFill/>
        </p:spPr>
        <p:txBody>
          <a:bodyPr wrap="square" rtlCol="0">
            <a:spAutoFit/>
          </a:bodyPr>
          <a:lstStyle/>
          <a:p>
            <a:pPr algn="ctr"/>
            <a:r>
              <a:rPr lang="en-US" sz="2400" dirty="0" smtClean="0">
                <a:solidFill>
                  <a:srgbClr val="EEECE1"/>
                </a:solidFill>
                <a:latin typeface="Arial"/>
                <a:cs typeface="Arial"/>
              </a:rPr>
              <a:t>The Sun’s activity</a:t>
            </a:r>
          </a:p>
          <a:p>
            <a:pPr algn="ctr"/>
            <a:r>
              <a:rPr lang="en-US" sz="2400" dirty="0" smtClean="0">
                <a:solidFill>
                  <a:srgbClr val="EEECE1"/>
                </a:solidFill>
                <a:latin typeface="Arial"/>
                <a:cs typeface="Arial"/>
              </a:rPr>
              <a:t>has an impact </a:t>
            </a:r>
          </a:p>
          <a:p>
            <a:pPr algn="ctr"/>
            <a:r>
              <a:rPr lang="en-US" sz="2400" dirty="0" smtClean="0">
                <a:solidFill>
                  <a:srgbClr val="EEECE1"/>
                </a:solidFill>
                <a:latin typeface="Arial"/>
                <a:cs typeface="Arial"/>
              </a:rPr>
              <a:t>on planets. </a:t>
            </a:r>
            <a:endParaRPr lang="en-US" sz="2400" dirty="0">
              <a:solidFill>
                <a:srgbClr val="EEECE1"/>
              </a:solidFill>
              <a:latin typeface="Arial"/>
              <a:cs typeface="Arial"/>
            </a:endParaRPr>
          </a:p>
        </p:txBody>
      </p:sp>
    </p:spTree>
    <p:extLst>
      <p:ext uri="{BB962C8B-B14F-4D97-AF65-F5344CB8AC3E}">
        <p14:creationId xmlns:p14="http://schemas.microsoft.com/office/powerpoint/2010/main" val="39903587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96000"/>
                    </a14:imgEffect>
                    <a14:imgEffect>
                      <a14:brightnessContrast bright="41000" contrast="-24000"/>
                    </a14:imgEffect>
                  </a14:imgLayer>
                </a14:imgProps>
              </a:ext>
              <a:ext uri="{28A0092B-C50C-407E-A947-70E740481C1C}">
                <a14:useLocalDpi xmlns:a14="http://schemas.microsoft.com/office/drawing/2010/main"/>
              </a:ext>
            </a:extLst>
          </a:blip>
          <a:srcRect/>
          <a:stretch/>
        </p:blipFill>
        <p:spPr>
          <a:xfrm>
            <a:off x="300565" y="1544392"/>
            <a:ext cx="8489819" cy="5262809"/>
          </a:xfrm>
          <a:prstGeom prst="rect">
            <a:avLst/>
          </a:prstGeom>
          <a:ln>
            <a:noFill/>
          </a:ln>
          <a:effectLst>
            <a:softEdge rad="112500"/>
          </a:effectLst>
        </p:spPr>
      </p:pic>
      <p:sp>
        <p:nvSpPr>
          <p:cNvPr id="5" name="TextBox 4"/>
          <p:cNvSpPr txBox="1"/>
          <p:nvPr/>
        </p:nvSpPr>
        <p:spPr>
          <a:xfrm>
            <a:off x="0" y="308938"/>
            <a:ext cx="9143999" cy="830997"/>
          </a:xfrm>
          <a:prstGeom prst="rect">
            <a:avLst/>
          </a:prstGeom>
          <a:noFill/>
        </p:spPr>
        <p:txBody>
          <a:bodyPr wrap="square" rtlCol="0">
            <a:spAutoFit/>
          </a:bodyPr>
          <a:lstStyle/>
          <a:p>
            <a:pPr algn="ctr"/>
            <a:r>
              <a:rPr lang="en-US" sz="2400" dirty="0" smtClean="0">
                <a:solidFill>
                  <a:srgbClr val="EEECE1"/>
                </a:solidFill>
                <a:latin typeface="Arial"/>
                <a:cs typeface="Arial"/>
              </a:rPr>
              <a:t>On Earth, we see “northern and southern lights” when the solar wind’s charged particles collide with gases in our atmosphere.  </a:t>
            </a:r>
            <a:endParaRPr lang="en-US" sz="2400" dirty="0">
              <a:solidFill>
                <a:schemeClr val="bg2"/>
              </a:solidFill>
              <a:latin typeface="Arial"/>
              <a:cs typeface="Arial"/>
            </a:endParaRPr>
          </a:p>
        </p:txBody>
      </p:sp>
    </p:spTree>
    <p:extLst>
      <p:ext uri="{BB962C8B-B14F-4D97-AF65-F5344CB8AC3E}">
        <p14:creationId xmlns:p14="http://schemas.microsoft.com/office/powerpoint/2010/main" val="2341410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 name="Picture 4" descr="Next Decade blank"/>
          <p:cNvPicPr>
            <a:picLocks noChangeAspect="1" noChangeArrowheads="1"/>
          </p:cNvPicPr>
          <p:nvPr/>
        </p:nvPicPr>
        <p:blipFill rotWithShape="1">
          <a:blip r:embed="rId3">
            <a:extLst>
              <a:ext uri="{28A0092B-C50C-407E-A947-70E740481C1C}">
                <a14:useLocalDpi xmlns:a14="http://schemas.microsoft.com/office/drawing/2010/main"/>
              </a:ext>
            </a:extLst>
          </a:blip>
          <a:srcRect t="32165"/>
          <a:stretch/>
        </p:blipFill>
        <p:spPr bwMode="auto">
          <a:xfrm>
            <a:off x="0" y="3741507"/>
            <a:ext cx="9145588" cy="31164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52"/>
          <p:cNvSpPr/>
          <p:nvPr/>
        </p:nvSpPr>
        <p:spPr>
          <a:xfrm>
            <a:off x="3369665" y="960754"/>
            <a:ext cx="1159574" cy="5874669"/>
          </a:xfrm>
          <a:prstGeom prst="rect">
            <a:avLst/>
          </a:prstGeom>
          <a:solidFill>
            <a:srgbClr val="800000">
              <a:alpha val="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3"/>
          <p:cNvSpPr>
            <a:spLocks noChangeArrowheads="1"/>
          </p:cNvSpPr>
          <p:nvPr/>
        </p:nvSpPr>
        <p:spPr bwMode="auto">
          <a:xfrm>
            <a:off x="0" y="-7292"/>
            <a:ext cx="9144000" cy="2390947"/>
          </a:xfrm>
          <a:prstGeom prst="rect">
            <a:avLst/>
          </a:prstGeom>
          <a:noFill/>
          <a:ln w="9525">
            <a:noFill/>
            <a:miter lim="800000"/>
            <a:headEnd/>
            <a:tailEnd/>
          </a:ln>
        </p:spPr>
        <p:txBody>
          <a:bodyPr wrap="none" anchor="ctr"/>
          <a:lstStyle/>
          <a:p>
            <a:pPr fontAlgn="base">
              <a:spcBef>
                <a:spcPct val="0"/>
              </a:spcBef>
              <a:spcAft>
                <a:spcPct val="0"/>
              </a:spcAft>
            </a:pPr>
            <a:endParaRPr lang="en-US" dirty="0">
              <a:solidFill>
                <a:srgbClr val="000000"/>
              </a:solidFill>
              <a:latin typeface="Arial" charset="0"/>
              <a:ea typeface="ＭＳ Ｐゴシック" charset="0"/>
            </a:endParaRPr>
          </a:p>
        </p:txBody>
      </p:sp>
      <p:sp>
        <p:nvSpPr>
          <p:cNvPr id="55" name="Slide Number Placeholder 3"/>
          <p:cNvSpPr>
            <a:spLocks noGrp="1"/>
          </p:cNvSpPr>
          <p:nvPr>
            <p:ph type="sldNum" sz="quarter" idx="11"/>
          </p:nvPr>
        </p:nvSpPr>
        <p:spPr>
          <a:xfrm>
            <a:off x="3124200" y="6356350"/>
            <a:ext cx="2895600" cy="365125"/>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fld id="{6556AA11-63A5-EB41-BB28-61BB61EE8D3A}" type="slidenum">
              <a:rPr lang="en-US" sz="800">
                <a:solidFill>
                  <a:srgbClr val="4F1705"/>
                </a:solidFill>
                <a:latin typeface="Arial" charset="0"/>
              </a:rPr>
              <a:pPr/>
              <a:t>2</a:t>
            </a:fld>
            <a:endParaRPr lang="en-US" sz="800" dirty="0">
              <a:solidFill>
                <a:srgbClr val="4F1705"/>
              </a:solidFill>
              <a:latin typeface="Arial" charset="0"/>
            </a:endParaRPr>
          </a:p>
        </p:txBody>
      </p:sp>
      <p:sp>
        <p:nvSpPr>
          <p:cNvPr id="56" name="Line 9"/>
          <p:cNvSpPr>
            <a:spLocks noChangeShapeType="1"/>
          </p:cNvSpPr>
          <p:nvPr/>
        </p:nvSpPr>
        <p:spPr bwMode="auto">
          <a:xfrm>
            <a:off x="3369665" y="1231900"/>
            <a:ext cx="0" cy="5626100"/>
          </a:xfrm>
          <a:prstGeom prst="line">
            <a:avLst/>
          </a:prstGeom>
          <a:noFill/>
          <a:ln w="9525">
            <a:solidFill>
              <a:srgbClr val="BCAA9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dirty="0">
              <a:solidFill>
                <a:srgbClr val="000000"/>
              </a:solidFill>
              <a:latin typeface="Arial" charset="0"/>
              <a:ea typeface="ＭＳ Ｐゴシック" charset="0"/>
            </a:endParaRPr>
          </a:p>
        </p:txBody>
      </p:sp>
      <p:sp>
        <p:nvSpPr>
          <p:cNvPr id="57" name="Line 10"/>
          <p:cNvSpPr>
            <a:spLocks noChangeShapeType="1"/>
          </p:cNvSpPr>
          <p:nvPr/>
        </p:nvSpPr>
        <p:spPr bwMode="auto">
          <a:xfrm>
            <a:off x="4534843" y="1231900"/>
            <a:ext cx="0" cy="5626100"/>
          </a:xfrm>
          <a:prstGeom prst="line">
            <a:avLst/>
          </a:prstGeom>
          <a:noFill/>
          <a:ln w="9525">
            <a:solidFill>
              <a:srgbClr val="BCAA9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dirty="0">
              <a:solidFill>
                <a:srgbClr val="000000"/>
              </a:solidFill>
              <a:latin typeface="Arial" charset="0"/>
              <a:ea typeface="ＭＳ Ｐゴシック" charset="0"/>
            </a:endParaRPr>
          </a:p>
        </p:txBody>
      </p:sp>
      <p:pic>
        <p:nvPicPr>
          <p:cNvPr id="58" name="Picture 13" descr="MRO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65187" y="1780183"/>
            <a:ext cx="987986" cy="81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 Box 14"/>
          <p:cNvSpPr txBox="1">
            <a:spLocks noChangeArrowheads="1"/>
          </p:cNvSpPr>
          <p:nvPr/>
        </p:nvSpPr>
        <p:spPr bwMode="auto">
          <a:xfrm>
            <a:off x="2274734" y="1643837"/>
            <a:ext cx="1095597" cy="507831"/>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900" b="1" dirty="0" smtClean="0">
                <a:solidFill>
                  <a:schemeClr val="bg2"/>
                </a:solidFill>
                <a:latin typeface="Arial"/>
                <a:ea typeface="ＭＳ Ｐゴシック" pitchFamily="-65" charset="-128"/>
                <a:cs typeface="Arial"/>
              </a:rPr>
              <a:t>Mars </a:t>
            </a:r>
          </a:p>
          <a:p>
            <a:pPr algn="ctr" fontAlgn="base">
              <a:spcBef>
                <a:spcPct val="0"/>
              </a:spcBef>
              <a:spcAft>
                <a:spcPct val="0"/>
              </a:spcAft>
              <a:defRPr/>
            </a:pPr>
            <a:r>
              <a:rPr lang="en-US" sz="900" b="1" dirty="0" smtClean="0">
                <a:solidFill>
                  <a:schemeClr val="bg2"/>
                </a:solidFill>
                <a:latin typeface="Arial"/>
                <a:ea typeface="ＭＳ Ｐゴシック" pitchFamily="-65" charset="-128"/>
                <a:cs typeface="Arial"/>
              </a:rPr>
              <a:t>Reconnaissance</a:t>
            </a:r>
          </a:p>
          <a:p>
            <a:pPr algn="ctr" fontAlgn="base">
              <a:spcBef>
                <a:spcPct val="0"/>
              </a:spcBef>
              <a:spcAft>
                <a:spcPct val="0"/>
              </a:spcAft>
              <a:defRPr/>
            </a:pPr>
            <a:r>
              <a:rPr lang="en-US" sz="900" b="1" dirty="0" smtClean="0">
                <a:solidFill>
                  <a:schemeClr val="bg2"/>
                </a:solidFill>
                <a:latin typeface="Arial"/>
                <a:ea typeface="ＭＳ Ｐゴシック" pitchFamily="-65" charset="-128"/>
                <a:cs typeface="Arial"/>
              </a:rPr>
              <a:t>Orbiter</a:t>
            </a:r>
            <a:endParaRPr lang="en-US" sz="900" b="1" dirty="0">
              <a:solidFill>
                <a:schemeClr val="bg2"/>
              </a:solidFill>
              <a:latin typeface="Arial"/>
              <a:ea typeface="ＭＳ Ｐゴシック" pitchFamily="-65" charset="-128"/>
              <a:cs typeface="Arial"/>
            </a:endParaRPr>
          </a:p>
        </p:txBody>
      </p:sp>
      <p:pic>
        <p:nvPicPr>
          <p:cNvPr id="60" name="Picture 16" descr="marsExpres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7119" y="2477586"/>
            <a:ext cx="1073151" cy="6195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7"/>
          <p:cNvSpPr txBox="1">
            <a:spLocks noChangeArrowheads="1"/>
          </p:cNvSpPr>
          <p:nvPr/>
        </p:nvSpPr>
        <p:spPr bwMode="auto">
          <a:xfrm>
            <a:off x="424460" y="3136736"/>
            <a:ext cx="1498920" cy="369332"/>
          </a:xfrm>
          <a:prstGeom prst="rect">
            <a:avLst/>
          </a:prstGeom>
          <a:noFill/>
          <a:ln w="9525">
            <a:noFill/>
            <a:miter lim="800000"/>
            <a:headEnd/>
            <a:tailEnd/>
          </a:ln>
          <a:effectLst/>
        </p:spPr>
        <p:txBody>
          <a:bodyPr wrap="square">
            <a:spAutoFit/>
          </a:bodyPr>
          <a:lstStyle/>
          <a:p>
            <a:pPr algn="ctr" fontAlgn="base">
              <a:spcBef>
                <a:spcPct val="0"/>
              </a:spcBef>
              <a:spcAft>
                <a:spcPct val="0"/>
              </a:spcAft>
              <a:defRPr/>
            </a:pPr>
            <a:r>
              <a:rPr lang="en-US" sz="900" b="1" dirty="0" smtClean="0">
                <a:solidFill>
                  <a:srgbClr val="A98350"/>
                </a:solidFill>
                <a:latin typeface="Arial" charset="0"/>
                <a:ea typeface="ＭＳ Ｐゴシック" pitchFamily="-65" charset="-128"/>
              </a:rPr>
              <a:t>ESA Mars Express</a:t>
            </a:r>
          </a:p>
          <a:p>
            <a:pPr algn="ctr" fontAlgn="base">
              <a:spcBef>
                <a:spcPct val="0"/>
              </a:spcBef>
              <a:spcAft>
                <a:spcPct val="0"/>
              </a:spcAft>
              <a:defRPr/>
            </a:pPr>
            <a:r>
              <a:rPr lang="en-US" sz="900" b="1" dirty="0" smtClean="0">
                <a:solidFill>
                  <a:srgbClr val="EEECE1"/>
                </a:solidFill>
                <a:latin typeface="Arial" charset="0"/>
                <a:ea typeface="ＭＳ Ｐゴシック" pitchFamily="-65" charset="-128"/>
              </a:rPr>
              <a:t>(NASA: MARSIS)</a:t>
            </a:r>
            <a:endParaRPr lang="en-US" sz="900" b="1" dirty="0">
              <a:solidFill>
                <a:srgbClr val="EEECE1"/>
              </a:solidFill>
              <a:latin typeface="Arial" charset="0"/>
              <a:ea typeface="ＭＳ Ｐゴシック" pitchFamily="-65" charset="-128"/>
            </a:endParaRPr>
          </a:p>
        </p:txBody>
      </p:sp>
      <p:pic>
        <p:nvPicPr>
          <p:cNvPr id="62" name="Picture 19" descr="MR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1436516">
            <a:off x="103886" y="1717833"/>
            <a:ext cx="977948" cy="751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 Box 20"/>
          <p:cNvSpPr txBox="1">
            <a:spLocks noChangeArrowheads="1"/>
          </p:cNvSpPr>
          <p:nvPr/>
        </p:nvSpPr>
        <p:spPr bwMode="auto">
          <a:xfrm>
            <a:off x="589960" y="1810952"/>
            <a:ext cx="967388" cy="23083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900" b="1" dirty="0" smtClean="0">
                <a:solidFill>
                  <a:schemeClr val="bg2"/>
                </a:solidFill>
                <a:latin typeface="Arial"/>
                <a:ea typeface="ＭＳ Ｐゴシック" pitchFamily="-65" charset="-128"/>
                <a:cs typeface="Arial"/>
              </a:rPr>
              <a:t>Mars Odyssey</a:t>
            </a:r>
            <a:endParaRPr lang="en-US" sz="900" b="1" dirty="0">
              <a:solidFill>
                <a:schemeClr val="bg2"/>
              </a:solidFill>
              <a:latin typeface="Arial"/>
              <a:ea typeface="ＭＳ Ｐゴシック" pitchFamily="-65" charset="-128"/>
              <a:cs typeface="Arial"/>
            </a:endParaRPr>
          </a:p>
        </p:txBody>
      </p:sp>
      <p:pic>
        <p:nvPicPr>
          <p:cNvPr id="64" name="Picture 22" descr="m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8870" y="6091613"/>
            <a:ext cx="908930" cy="6695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 Box 28"/>
          <p:cNvSpPr txBox="1">
            <a:spLocks noChangeArrowheads="1"/>
          </p:cNvSpPr>
          <p:nvPr/>
        </p:nvSpPr>
        <p:spPr bwMode="auto">
          <a:xfrm>
            <a:off x="3601715" y="1071293"/>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fontAlgn="base" hangingPunct="1">
              <a:spcBef>
                <a:spcPct val="0"/>
              </a:spcBef>
              <a:spcAft>
                <a:spcPct val="0"/>
              </a:spcAft>
            </a:pPr>
            <a:r>
              <a:rPr lang="en-US" sz="1800" b="1" dirty="0">
                <a:solidFill>
                  <a:srgbClr val="FFFFFF"/>
                </a:solidFill>
                <a:latin typeface="Arial"/>
                <a:cs typeface="Arial"/>
              </a:rPr>
              <a:t>2013</a:t>
            </a:r>
          </a:p>
        </p:txBody>
      </p:sp>
      <p:sp>
        <p:nvSpPr>
          <p:cNvPr id="66" name="Line 31"/>
          <p:cNvSpPr>
            <a:spLocks noChangeShapeType="1"/>
          </p:cNvSpPr>
          <p:nvPr/>
        </p:nvSpPr>
        <p:spPr bwMode="auto">
          <a:xfrm>
            <a:off x="6865199" y="1231900"/>
            <a:ext cx="0" cy="5626100"/>
          </a:xfrm>
          <a:prstGeom prst="line">
            <a:avLst/>
          </a:prstGeom>
          <a:noFill/>
          <a:ln w="9525">
            <a:solidFill>
              <a:srgbClr val="BCAA9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dirty="0">
              <a:solidFill>
                <a:srgbClr val="000000"/>
              </a:solidFill>
              <a:latin typeface="Arial" charset="0"/>
              <a:ea typeface="ＭＳ Ｐゴシック" charset="0"/>
            </a:endParaRPr>
          </a:p>
        </p:txBody>
      </p:sp>
      <p:grpSp>
        <p:nvGrpSpPr>
          <p:cNvPr id="67" name="Group 66"/>
          <p:cNvGrpSpPr/>
          <p:nvPr/>
        </p:nvGrpSpPr>
        <p:grpSpPr>
          <a:xfrm>
            <a:off x="994917" y="960754"/>
            <a:ext cx="1454150" cy="590966"/>
            <a:chOff x="994917" y="949312"/>
            <a:chExt cx="1454150" cy="590966"/>
          </a:xfrm>
        </p:grpSpPr>
        <p:sp>
          <p:nvSpPr>
            <p:cNvPr id="68" name="Text Box 30"/>
            <p:cNvSpPr txBox="1">
              <a:spLocks noChangeArrowheads="1"/>
            </p:cNvSpPr>
            <p:nvPr/>
          </p:nvSpPr>
          <p:spPr bwMode="auto">
            <a:xfrm>
              <a:off x="994917" y="949312"/>
              <a:ext cx="145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fontAlgn="base" hangingPunct="1">
                <a:spcBef>
                  <a:spcPct val="0"/>
                </a:spcBef>
                <a:spcAft>
                  <a:spcPct val="0"/>
                </a:spcAft>
              </a:pPr>
              <a:r>
                <a:rPr lang="en-US" sz="1800" b="1" dirty="0">
                  <a:solidFill>
                    <a:srgbClr val="FFFFFF"/>
                  </a:solidFill>
                  <a:latin typeface="Arial"/>
                  <a:cs typeface="Arial"/>
                </a:rPr>
                <a:t>Operational</a:t>
              </a:r>
            </a:p>
          </p:txBody>
        </p:sp>
        <p:sp>
          <p:nvSpPr>
            <p:cNvPr id="69" name="Text Box 50"/>
            <p:cNvSpPr txBox="1">
              <a:spLocks noChangeArrowheads="1"/>
            </p:cNvSpPr>
            <p:nvPr/>
          </p:nvSpPr>
          <p:spPr bwMode="auto">
            <a:xfrm>
              <a:off x="1104717" y="1201724"/>
              <a:ext cx="1279918"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fontAlgn="base" hangingPunct="1">
                <a:spcBef>
                  <a:spcPct val="0"/>
                </a:spcBef>
                <a:spcAft>
                  <a:spcPct val="0"/>
                </a:spcAft>
              </a:pPr>
              <a:r>
                <a:rPr lang="en-US" sz="1600" b="1" dirty="0" smtClean="0">
                  <a:solidFill>
                    <a:srgbClr val="FFFFFF"/>
                  </a:solidFill>
                  <a:latin typeface="Arial"/>
                  <a:cs typeface="Arial"/>
                </a:rPr>
                <a:t>2001 - 2012</a:t>
              </a:r>
              <a:endParaRPr lang="en-US" sz="1600" b="1" dirty="0">
                <a:solidFill>
                  <a:srgbClr val="FFFFFF"/>
                </a:solidFill>
                <a:latin typeface="Arial"/>
                <a:cs typeface="Arial"/>
              </a:endParaRPr>
            </a:p>
          </p:txBody>
        </p:sp>
      </p:grpSp>
      <p:sp>
        <p:nvSpPr>
          <p:cNvPr id="70" name="Text Box 35"/>
          <p:cNvSpPr txBox="1">
            <a:spLocks noChangeArrowheads="1"/>
          </p:cNvSpPr>
          <p:nvPr/>
        </p:nvSpPr>
        <p:spPr bwMode="auto">
          <a:xfrm>
            <a:off x="3371055" y="2466866"/>
            <a:ext cx="1173182" cy="553998"/>
          </a:xfrm>
          <a:prstGeom prst="rect">
            <a:avLst/>
          </a:prstGeom>
          <a:noFill/>
          <a:ln w="9525">
            <a:noFill/>
            <a:miter lim="800000"/>
            <a:headEnd/>
            <a:tailEnd/>
          </a:ln>
          <a:effectLst/>
        </p:spPr>
        <p:txBody>
          <a:bodyPr wrap="square">
            <a:spAutoFit/>
          </a:bodyPr>
          <a:lstStyle/>
          <a:p>
            <a:pPr algn="ctr" fontAlgn="base">
              <a:spcBef>
                <a:spcPct val="0"/>
              </a:spcBef>
              <a:spcAft>
                <a:spcPct val="0"/>
              </a:spcAft>
              <a:defRPr/>
            </a:pPr>
            <a:r>
              <a:rPr lang="en-US" sz="1000" b="1" dirty="0">
                <a:solidFill>
                  <a:srgbClr val="F28D0B"/>
                </a:solidFill>
                <a:latin typeface="Arial"/>
                <a:ea typeface="ＭＳ Ｐゴシック" pitchFamily="-65" charset="-128"/>
                <a:cs typeface="Arial"/>
              </a:rPr>
              <a:t>MAVEN Aeronomy Orbiter</a:t>
            </a:r>
          </a:p>
        </p:txBody>
      </p:sp>
      <p:sp>
        <p:nvSpPr>
          <p:cNvPr id="71" name="Line 11"/>
          <p:cNvSpPr>
            <a:spLocks noChangeShapeType="1"/>
          </p:cNvSpPr>
          <p:nvPr/>
        </p:nvSpPr>
        <p:spPr bwMode="auto">
          <a:xfrm>
            <a:off x="5700021" y="1231900"/>
            <a:ext cx="0" cy="5626100"/>
          </a:xfrm>
          <a:prstGeom prst="line">
            <a:avLst/>
          </a:prstGeom>
          <a:noFill/>
          <a:ln w="9525">
            <a:solidFill>
              <a:srgbClr val="BCAA9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dirty="0">
              <a:solidFill>
                <a:srgbClr val="000000"/>
              </a:solidFill>
              <a:latin typeface="Arial" charset="0"/>
              <a:ea typeface="ＭＳ Ｐゴシック" charset="0"/>
            </a:endParaRPr>
          </a:p>
        </p:txBody>
      </p:sp>
      <p:sp>
        <p:nvSpPr>
          <p:cNvPr id="72" name="Text Box 25"/>
          <p:cNvSpPr txBox="1">
            <a:spLocks noChangeArrowheads="1"/>
          </p:cNvSpPr>
          <p:nvPr/>
        </p:nvSpPr>
        <p:spPr bwMode="auto">
          <a:xfrm>
            <a:off x="4770459" y="1071293"/>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fontAlgn="base" hangingPunct="1">
              <a:spcBef>
                <a:spcPct val="0"/>
              </a:spcBef>
              <a:spcAft>
                <a:spcPct val="0"/>
              </a:spcAft>
            </a:pPr>
            <a:r>
              <a:rPr lang="en-US" sz="1800" b="1" dirty="0">
                <a:solidFill>
                  <a:srgbClr val="FFFFFF"/>
                </a:solidFill>
                <a:latin typeface="Arial"/>
                <a:cs typeface="Arial"/>
              </a:rPr>
              <a:t>2016</a:t>
            </a:r>
          </a:p>
        </p:txBody>
      </p:sp>
      <p:sp>
        <p:nvSpPr>
          <p:cNvPr id="73" name="Text Box 26"/>
          <p:cNvSpPr txBox="1">
            <a:spLocks noChangeArrowheads="1"/>
          </p:cNvSpPr>
          <p:nvPr/>
        </p:nvSpPr>
        <p:spPr bwMode="auto">
          <a:xfrm>
            <a:off x="5907300" y="1071571"/>
            <a:ext cx="698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fontAlgn="base" hangingPunct="1">
              <a:spcBef>
                <a:spcPct val="0"/>
              </a:spcBef>
              <a:spcAft>
                <a:spcPct val="0"/>
              </a:spcAft>
            </a:pPr>
            <a:r>
              <a:rPr lang="en-US" sz="1800" b="1" dirty="0" smtClean="0">
                <a:solidFill>
                  <a:srgbClr val="FFFFFF"/>
                </a:solidFill>
                <a:latin typeface="Arial"/>
                <a:cs typeface="Arial"/>
              </a:rPr>
              <a:t>2018</a:t>
            </a:r>
            <a:endParaRPr lang="en-US" sz="1800" b="1" dirty="0">
              <a:solidFill>
                <a:srgbClr val="FFFFFF"/>
              </a:solidFill>
              <a:latin typeface="Arial"/>
              <a:cs typeface="Arial"/>
            </a:endParaRPr>
          </a:p>
        </p:txBody>
      </p:sp>
      <p:sp>
        <p:nvSpPr>
          <p:cNvPr id="74" name="Text Box 27"/>
          <p:cNvSpPr txBox="1">
            <a:spLocks noChangeArrowheads="1"/>
          </p:cNvSpPr>
          <p:nvPr/>
        </p:nvSpPr>
        <p:spPr bwMode="auto">
          <a:xfrm>
            <a:off x="7092739" y="1071571"/>
            <a:ext cx="698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fontAlgn="base" hangingPunct="1">
              <a:spcBef>
                <a:spcPct val="0"/>
              </a:spcBef>
              <a:spcAft>
                <a:spcPct val="0"/>
              </a:spcAft>
            </a:pPr>
            <a:r>
              <a:rPr lang="en-US" sz="1800" b="1" dirty="0">
                <a:solidFill>
                  <a:srgbClr val="FFFFFF"/>
                </a:solidFill>
                <a:latin typeface="Arial"/>
                <a:cs typeface="Arial"/>
              </a:rPr>
              <a:t>2020</a:t>
            </a:r>
          </a:p>
        </p:txBody>
      </p:sp>
      <p:sp>
        <p:nvSpPr>
          <p:cNvPr id="75" name="Text Box 40"/>
          <p:cNvSpPr txBox="1">
            <a:spLocks noChangeArrowheads="1"/>
          </p:cNvSpPr>
          <p:nvPr/>
        </p:nvSpPr>
        <p:spPr bwMode="auto">
          <a:xfrm>
            <a:off x="1754144" y="4743678"/>
            <a:ext cx="1427162"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algn="ctr" eaLnBrk="1" fontAlgn="base" hangingPunct="1">
              <a:spcBef>
                <a:spcPct val="0"/>
              </a:spcBef>
              <a:spcAft>
                <a:spcPct val="0"/>
              </a:spcAft>
            </a:pPr>
            <a:r>
              <a:rPr lang="en-US" sz="1000" b="1" i="1" dirty="0">
                <a:solidFill>
                  <a:srgbClr val="FFFFFF"/>
                </a:solidFill>
                <a:latin typeface="Arial"/>
                <a:cs typeface="Arial"/>
              </a:rPr>
              <a:t>Curiosity </a:t>
            </a:r>
            <a:r>
              <a:rPr lang="en-US" sz="1000" b="1" dirty="0">
                <a:solidFill>
                  <a:srgbClr val="FFFFFF"/>
                </a:solidFill>
                <a:latin typeface="Arial"/>
                <a:cs typeface="Arial"/>
              </a:rPr>
              <a:t>– </a:t>
            </a:r>
          </a:p>
          <a:p>
            <a:pPr algn="ctr" eaLnBrk="1" fontAlgn="base" hangingPunct="1">
              <a:spcBef>
                <a:spcPct val="0"/>
              </a:spcBef>
              <a:spcAft>
                <a:spcPct val="0"/>
              </a:spcAft>
            </a:pPr>
            <a:r>
              <a:rPr lang="en-US" sz="1000" b="1" dirty="0">
                <a:solidFill>
                  <a:srgbClr val="FFFFFF"/>
                </a:solidFill>
                <a:latin typeface="Arial"/>
                <a:cs typeface="Arial"/>
              </a:rPr>
              <a:t>Mars Science Laboratory</a:t>
            </a:r>
          </a:p>
        </p:txBody>
      </p:sp>
      <p:pic>
        <p:nvPicPr>
          <p:cNvPr id="76" name="Picture 2" descr="C:\Documents and Settings\dmccuist\Local Settings\Temporary Internet Files\Content.Outlook\M0ZBFX0I\MSL_on_clear.gif"/>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767004" y="5690876"/>
            <a:ext cx="1657171" cy="1296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2" descr="Maven.pn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257380" y="1238131"/>
            <a:ext cx="132715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Text Box 35"/>
          <p:cNvSpPr txBox="1">
            <a:spLocks noChangeArrowheads="1"/>
          </p:cNvSpPr>
          <p:nvPr/>
        </p:nvSpPr>
        <p:spPr bwMode="auto">
          <a:xfrm>
            <a:off x="6865199" y="4743678"/>
            <a:ext cx="1165177"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algn="ctr" eaLnBrk="1" fontAlgn="base" hangingPunct="1">
              <a:spcBef>
                <a:spcPct val="0"/>
              </a:spcBef>
              <a:spcAft>
                <a:spcPct val="0"/>
              </a:spcAft>
            </a:pPr>
            <a:r>
              <a:rPr lang="en-US" sz="1000" b="1" dirty="0" smtClean="0">
                <a:solidFill>
                  <a:srgbClr val="FFFFFF"/>
                </a:solidFill>
                <a:latin typeface="Arial"/>
                <a:cs typeface="Arial"/>
              </a:rPr>
              <a:t>2020</a:t>
            </a:r>
          </a:p>
          <a:p>
            <a:pPr algn="ctr" eaLnBrk="1" fontAlgn="base" hangingPunct="1">
              <a:spcBef>
                <a:spcPct val="0"/>
              </a:spcBef>
              <a:spcAft>
                <a:spcPct val="0"/>
              </a:spcAft>
            </a:pPr>
            <a:r>
              <a:rPr lang="en-US" sz="1000" b="1" dirty="0" smtClean="0">
                <a:solidFill>
                  <a:srgbClr val="FFFFFF"/>
                </a:solidFill>
                <a:latin typeface="Arial"/>
                <a:cs typeface="Arial"/>
              </a:rPr>
              <a:t>Science Rover  </a:t>
            </a:r>
            <a:endParaRPr lang="en-US" sz="1000" b="1" dirty="0">
              <a:solidFill>
                <a:srgbClr val="FFFFFF"/>
              </a:solidFill>
              <a:latin typeface="Arial"/>
              <a:cs typeface="Arial"/>
            </a:endParaRPr>
          </a:p>
        </p:txBody>
      </p:sp>
      <p:sp>
        <p:nvSpPr>
          <p:cNvPr id="79" name="Line 31"/>
          <p:cNvSpPr>
            <a:spLocks noChangeShapeType="1"/>
          </p:cNvSpPr>
          <p:nvPr/>
        </p:nvSpPr>
        <p:spPr bwMode="auto">
          <a:xfrm>
            <a:off x="8030376" y="1260005"/>
            <a:ext cx="0" cy="5626100"/>
          </a:xfrm>
          <a:prstGeom prst="line">
            <a:avLst/>
          </a:prstGeom>
          <a:noFill/>
          <a:ln w="9525">
            <a:solidFill>
              <a:srgbClr val="BCAA9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dirty="0">
              <a:solidFill>
                <a:srgbClr val="000000"/>
              </a:solidFill>
              <a:latin typeface="Arial" charset="0"/>
              <a:ea typeface="ＭＳ Ｐゴシック" charset="0"/>
            </a:endParaRPr>
          </a:p>
        </p:txBody>
      </p:sp>
      <p:sp>
        <p:nvSpPr>
          <p:cNvPr id="80" name="Text Box 27"/>
          <p:cNvSpPr txBox="1">
            <a:spLocks noChangeArrowheads="1"/>
          </p:cNvSpPr>
          <p:nvPr/>
        </p:nvSpPr>
        <p:spPr bwMode="auto">
          <a:xfrm>
            <a:off x="8232160" y="1071571"/>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fontAlgn="base" hangingPunct="1">
              <a:spcBef>
                <a:spcPct val="0"/>
              </a:spcBef>
              <a:spcAft>
                <a:spcPct val="0"/>
              </a:spcAft>
            </a:pPr>
            <a:r>
              <a:rPr lang="en-US" sz="1800" b="1" dirty="0" smtClean="0">
                <a:solidFill>
                  <a:srgbClr val="FFFFFF"/>
                </a:solidFill>
                <a:latin typeface="Arial"/>
                <a:cs typeface="Arial"/>
              </a:rPr>
              <a:t>2022</a:t>
            </a:r>
            <a:endParaRPr lang="en-US" sz="1800" b="1" dirty="0">
              <a:solidFill>
                <a:srgbClr val="FFFFFF"/>
              </a:solidFill>
              <a:latin typeface="Arial"/>
              <a:cs typeface="Arial"/>
            </a:endParaRPr>
          </a:p>
        </p:txBody>
      </p:sp>
      <p:sp>
        <p:nvSpPr>
          <p:cNvPr id="81" name="Text Box 35"/>
          <p:cNvSpPr txBox="1">
            <a:spLocks noChangeArrowheads="1"/>
          </p:cNvSpPr>
          <p:nvPr/>
        </p:nvSpPr>
        <p:spPr bwMode="auto">
          <a:xfrm>
            <a:off x="4544237" y="2458529"/>
            <a:ext cx="1155784" cy="507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algn="ctr" eaLnBrk="1" fontAlgn="base" hangingPunct="1">
              <a:spcBef>
                <a:spcPct val="0"/>
              </a:spcBef>
              <a:spcAft>
                <a:spcPct val="0"/>
              </a:spcAft>
            </a:pPr>
            <a:r>
              <a:rPr lang="en-US" sz="900" b="1" dirty="0" smtClean="0">
                <a:solidFill>
                  <a:srgbClr val="A98350"/>
                </a:solidFill>
                <a:latin typeface="Arial"/>
                <a:cs typeface="Arial"/>
              </a:rPr>
              <a:t>ESA Trace Gas Orbiter</a:t>
            </a:r>
          </a:p>
          <a:p>
            <a:pPr algn="ctr" eaLnBrk="1" fontAlgn="base" hangingPunct="1">
              <a:spcBef>
                <a:spcPct val="0"/>
              </a:spcBef>
              <a:spcAft>
                <a:spcPct val="0"/>
              </a:spcAft>
            </a:pPr>
            <a:r>
              <a:rPr lang="en-US" sz="900" b="1" dirty="0" smtClean="0">
                <a:solidFill>
                  <a:srgbClr val="EEECE1"/>
                </a:solidFill>
                <a:latin typeface="Arial"/>
                <a:cs typeface="Arial"/>
              </a:rPr>
              <a:t>(NASA: Electra)</a:t>
            </a:r>
            <a:endParaRPr lang="en-US" sz="900" b="1" dirty="0">
              <a:solidFill>
                <a:srgbClr val="EEECE1"/>
              </a:solidFill>
              <a:latin typeface="Arial"/>
              <a:cs typeface="Arial"/>
            </a:endParaRPr>
          </a:p>
        </p:txBody>
      </p:sp>
      <p:sp>
        <p:nvSpPr>
          <p:cNvPr id="82" name="Text Box 35"/>
          <p:cNvSpPr txBox="1">
            <a:spLocks noChangeArrowheads="1"/>
          </p:cNvSpPr>
          <p:nvPr/>
        </p:nvSpPr>
        <p:spPr bwMode="auto">
          <a:xfrm>
            <a:off x="5692439" y="4743678"/>
            <a:ext cx="1172760"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algn="ctr" eaLnBrk="1" fontAlgn="base" hangingPunct="1">
              <a:spcBef>
                <a:spcPct val="0"/>
              </a:spcBef>
              <a:spcAft>
                <a:spcPct val="0"/>
              </a:spcAft>
            </a:pPr>
            <a:r>
              <a:rPr lang="en-US" sz="1000" b="1" dirty="0" smtClean="0">
                <a:solidFill>
                  <a:srgbClr val="41321E"/>
                </a:solidFill>
                <a:latin typeface="Arial"/>
                <a:cs typeface="Arial"/>
              </a:rPr>
              <a:t>ESA </a:t>
            </a:r>
          </a:p>
          <a:p>
            <a:pPr algn="ctr" eaLnBrk="1" fontAlgn="base" hangingPunct="1">
              <a:spcBef>
                <a:spcPct val="0"/>
              </a:spcBef>
              <a:spcAft>
                <a:spcPct val="0"/>
              </a:spcAft>
            </a:pPr>
            <a:r>
              <a:rPr lang="en-US" sz="1000" b="1" dirty="0" smtClean="0">
                <a:solidFill>
                  <a:srgbClr val="41321E"/>
                </a:solidFill>
                <a:latin typeface="Arial"/>
                <a:cs typeface="Arial"/>
              </a:rPr>
              <a:t>ExoMars Rover</a:t>
            </a:r>
            <a:r>
              <a:rPr lang="en-US" sz="900" b="1" dirty="0" smtClean="0">
                <a:solidFill>
                  <a:srgbClr val="4F3D25"/>
                </a:solidFill>
                <a:latin typeface="Arial"/>
                <a:cs typeface="Arial"/>
              </a:rPr>
              <a:t> </a:t>
            </a:r>
          </a:p>
          <a:p>
            <a:pPr algn="ctr" eaLnBrk="1" fontAlgn="base" hangingPunct="1">
              <a:spcBef>
                <a:spcPct val="0"/>
              </a:spcBef>
              <a:spcAft>
                <a:spcPct val="0"/>
              </a:spcAft>
            </a:pPr>
            <a:r>
              <a:rPr lang="en-US" sz="1000" b="1" dirty="0" smtClean="0">
                <a:solidFill>
                  <a:schemeClr val="bg1"/>
                </a:solidFill>
                <a:latin typeface="Arial"/>
                <a:cs typeface="Arial"/>
              </a:rPr>
              <a:t>(</a:t>
            </a:r>
            <a:r>
              <a:rPr lang="en-US" sz="900" b="1" dirty="0" smtClean="0">
                <a:solidFill>
                  <a:schemeClr val="bg1"/>
                </a:solidFill>
                <a:latin typeface="Arial"/>
                <a:cs typeface="Arial"/>
              </a:rPr>
              <a:t>NASA: MOMA)</a:t>
            </a:r>
            <a:endParaRPr lang="en-US" sz="900" b="1" dirty="0">
              <a:solidFill>
                <a:schemeClr val="bg1"/>
              </a:solidFill>
              <a:latin typeface="Arial"/>
              <a:cs typeface="Arial"/>
            </a:endParaRPr>
          </a:p>
        </p:txBody>
      </p:sp>
      <p:pic>
        <p:nvPicPr>
          <p:cNvPr id="83" name="Picture 11" descr="MAVEN"/>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rot="20552422">
            <a:off x="4753807" y="1567459"/>
            <a:ext cx="742813" cy="6017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34" descr="exomars"/>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21369582">
            <a:off x="5804913" y="5772908"/>
            <a:ext cx="775544" cy="773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2" descr="C:\Documents and Settings\dmccuist\Local Settings\Temporary Internet Files\Content.Outlook\M0ZBFX0I\MSL_on_clear.gif"/>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21248690" flipH="1">
            <a:off x="6667286" y="5508501"/>
            <a:ext cx="1657171" cy="1296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37" descr="pheonix"/>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21375037">
            <a:off x="4671604" y="6015773"/>
            <a:ext cx="917239" cy="724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 Box 24"/>
          <p:cNvSpPr txBox="1">
            <a:spLocks noChangeArrowheads="1"/>
          </p:cNvSpPr>
          <p:nvPr/>
        </p:nvSpPr>
        <p:spPr bwMode="auto">
          <a:xfrm>
            <a:off x="94502" y="4743678"/>
            <a:ext cx="1421704" cy="553998"/>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sz="1000" b="1" i="1" dirty="0" smtClean="0">
                <a:solidFill>
                  <a:srgbClr val="FFFFFF"/>
                </a:solidFill>
                <a:latin typeface="Arial"/>
                <a:ea typeface="ＭＳ Ｐゴシック" pitchFamily="-65" charset="-128"/>
                <a:cs typeface="Arial"/>
              </a:rPr>
              <a:t>Opportunity</a:t>
            </a:r>
            <a:r>
              <a:rPr lang="en-US" sz="1000" b="1" dirty="0" smtClean="0">
                <a:solidFill>
                  <a:srgbClr val="FFFFFF"/>
                </a:solidFill>
                <a:latin typeface="Arial"/>
                <a:ea typeface="ＭＳ Ｐゴシック" pitchFamily="-65" charset="-128"/>
                <a:cs typeface="Arial"/>
              </a:rPr>
              <a:t> </a:t>
            </a:r>
            <a:r>
              <a:rPr lang="en-US" sz="1000" b="1" dirty="0">
                <a:solidFill>
                  <a:srgbClr val="FFFFFF"/>
                </a:solidFill>
                <a:latin typeface="Arial"/>
                <a:cs typeface="Arial"/>
              </a:rPr>
              <a:t>– </a:t>
            </a:r>
          </a:p>
          <a:p>
            <a:pPr algn="ctr" fontAlgn="base">
              <a:spcBef>
                <a:spcPct val="0"/>
              </a:spcBef>
              <a:spcAft>
                <a:spcPct val="0"/>
              </a:spcAft>
              <a:defRPr/>
            </a:pPr>
            <a:r>
              <a:rPr lang="en-US" sz="1000" b="1" dirty="0" smtClean="0">
                <a:solidFill>
                  <a:srgbClr val="FFFFFF"/>
                </a:solidFill>
                <a:latin typeface="Arial"/>
                <a:ea typeface="ＭＳ Ｐゴシック" pitchFamily="-65" charset="-128"/>
                <a:cs typeface="Arial"/>
              </a:rPr>
              <a:t>Mars Exploration </a:t>
            </a:r>
          </a:p>
          <a:p>
            <a:pPr algn="ctr" fontAlgn="base">
              <a:spcBef>
                <a:spcPct val="0"/>
              </a:spcBef>
              <a:spcAft>
                <a:spcPct val="0"/>
              </a:spcAft>
              <a:defRPr/>
            </a:pPr>
            <a:r>
              <a:rPr lang="en-US" sz="1000" b="1" dirty="0" smtClean="0">
                <a:solidFill>
                  <a:srgbClr val="FFFFFF"/>
                </a:solidFill>
                <a:latin typeface="Arial"/>
                <a:ea typeface="ＭＳ Ｐゴシック" pitchFamily="-65" charset="-128"/>
                <a:cs typeface="Arial"/>
              </a:rPr>
              <a:t>Rover</a:t>
            </a:r>
            <a:endParaRPr lang="en-US" sz="1000" b="1" dirty="0">
              <a:solidFill>
                <a:srgbClr val="FFFFFF"/>
              </a:solidFill>
              <a:latin typeface="Arial"/>
              <a:ea typeface="ＭＳ Ｐゴシック" pitchFamily="-65" charset="-128"/>
              <a:cs typeface="Arial"/>
            </a:endParaRPr>
          </a:p>
        </p:txBody>
      </p:sp>
      <p:sp>
        <p:nvSpPr>
          <p:cNvPr id="88" name="Title 3"/>
          <p:cNvSpPr txBox="1">
            <a:spLocks/>
          </p:cNvSpPr>
          <p:nvPr/>
        </p:nvSpPr>
        <p:spPr>
          <a:xfrm>
            <a:off x="0" y="0"/>
            <a:ext cx="9145587" cy="9683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2974975" algn="l"/>
                <a:tab pos="3141663" algn="l"/>
              </a:tabLst>
              <a:defRPr/>
            </a:pPr>
            <a:r>
              <a:rPr lang="en-US" sz="2800" smtClean="0">
                <a:solidFill>
                  <a:schemeClr val="bg2"/>
                </a:solidFill>
                <a:latin typeface="Arial"/>
                <a:cs typeface="Arial"/>
              </a:rPr>
              <a:t>Current &amp; Future Mars Missions</a:t>
            </a:r>
            <a:endParaRPr lang="en-US" sz="1600" dirty="0">
              <a:solidFill>
                <a:schemeClr val="bg2"/>
              </a:solidFill>
              <a:latin typeface="Arial"/>
              <a:cs typeface="Arial"/>
            </a:endParaRPr>
          </a:p>
        </p:txBody>
      </p:sp>
      <p:sp>
        <p:nvSpPr>
          <p:cNvPr id="89" name="Text Box 38"/>
          <p:cNvSpPr txBox="1">
            <a:spLocks noChangeArrowheads="1"/>
          </p:cNvSpPr>
          <p:nvPr/>
        </p:nvSpPr>
        <p:spPr bwMode="auto">
          <a:xfrm>
            <a:off x="4529239" y="4799075"/>
            <a:ext cx="1157596"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algn="ctr" eaLnBrk="1" fontAlgn="base" hangingPunct="1">
              <a:spcBef>
                <a:spcPct val="0"/>
              </a:spcBef>
              <a:spcAft>
                <a:spcPct val="0"/>
              </a:spcAft>
            </a:pPr>
            <a:r>
              <a:rPr lang="en-US" sz="1000" b="1" dirty="0" smtClean="0">
                <a:solidFill>
                  <a:srgbClr val="FFFFFF"/>
                </a:solidFill>
                <a:latin typeface="Arial"/>
                <a:cs typeface="Arial"/>
              </a:rPr>
              <a:t>InSight</a:t>
            </a:r>
            <a:endParaRPr lang="en-US" sz="1000" b="1" dirty="0">
              <a:solidFill>
                <a:srgbClr val="FFFFFF"/>
              </a:solidFill>
              <a:latin typeface="Arial"/>
              <a:cs typeface="Arial"/>
            </a:endParaRPr>
          </a:p>
        </p:txBody>
      </p:sp>
      <p:sp>
        <p:nvSpPr>
          <p:cNvPr id="90" name="Right Arrow 89"/>
          <p:cNvSpPr/>
          <p:nvPr/>
        </p:nvSpPr>
        <p:spPr bwMode="auto">
          <a:xfrm>
            <a:off x="7115379" y="3509818"/>
            <a:ext cx="2006459" cy="1198967"/>
          </a:xfrm>
          <a:prstGeom prst="rightArrow">
            <a:avLst>
              <a:gd name="adj1" fmla="val 50000"/>
              <a:gd name="adj2" fmla="val 46904"/>
            </a:avLst>
          </a:prstGeom>
          <a:solidFill>
            <a:srgbClr val="4676B2"/>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extLst/>
        </p:spPr>
        <p:txBody>
          <a:bodyPr vert="horz" wrap="square" lIns="91440" tIns="45720" rIns="91440" bIns="45720" numCol="1" rtlCol="0" anchor="t" anchorCtr="0" compatLnSpc="1">
            <a:prstTxWarp prst="textNoShape">
              <a:avLst/>
            </a:prstTxWarp>
            <a:normAutofit/>
          </a:bodyPr>
          <a:lstStyle/>
          <a:p>
            <a:pPr algn="ctr"/>
            <a:endParaRPr lang="en-US" sz="1400" b="1" i="1" dirty="0" smtClean="0">
              <a:solidFill>
                <a:srgbClr val="000000"/>
              </a:solidFill>
              <a:latin typeface="Candara"/>
              <a:ea typeface="ＭＳ Ｐゴシック" charset="0"/>
              <a:cs typeface="Candara"/>
            </a:endParaRPr>
          </a:p>
          <a:p>
            <a:pPr algn="ctr"/>
            <a:endParaRPr lang="en-US" sz="1300" b="1" i="1" dirty="0">
              <a:solidFill>
                <a:srgbClr val="000000"/>
              </a:solidFill>
              <a:latin typeface="Candara"/>
              <a:ea typeface="ＭＳ Ｐゴシック" charset="0"/>
              <a:cs typeface="Candara"/>
            </a:endParaRPr>
          </a:p>
        </p:txBody>
      </p:sp>
      <p:sp>
        <p:nvSpPr>
          <p:cNvPr id="91" name="Notched Right Arrow 90"/>
          <p:cNvSpPr/>
          <p:nvPr/>
        </p:nvSpPr>
        <p:spPr>
          <a:xfrm>
            <a:off x="4867914" y="3509818"/>
            <a:ext cx="3155621" cy="1219200"/>
          </a:xfrm>
          <a:prstGeom prst="notchedRightArrow">
            <a:avLst/>
          </a:prstGeom>
          <a:solidFill>
            <a:schemeClr val="tx2">
              <a:lumMod val="60000"/>
              <a:lumOff val="4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Times"/>
            </a:endParaRPr>
          </a:p>
        </p:txBody>
      </p:sp>
      <p:sp>
        <p:nvSpPr>
          <p:cNvPr id="92" name="Notched Right Arrow 91"/>
          <p:cNvSpPr/>
          <p:nvPr/>
        </p:nvSpPr>
        <p:spPr>
          <a:xfrm>
            <a:off x="2206493" y="3509818"/>
            <a:ext cx="3155621" cy="1219200"/>
          </a:xfrm>
          <a:prstGeom prst="notchedRightArrow">
            <a:avLst/>
          </a:prstGeom>
          <a:solidFill>
            <a:schemeClr val="accent1">
              <a:lumMod val="60000"/>
              <a:lumOff val="4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Times"/>
            </a:endParaRPr>
          </a:p>
        </p:txBody>
      </p:sp>
      <p:sp>
        <p:nvSpPr>
          <p:cNvPr id="93" name="Text Box 9"/>
          <p:cNvSpPr txBox="1">
            <a:spLocks noChangeArrowheads="1"/>
          </p:cNvSpPr>
          <p:nvPr/>
        </p:nvSpPr>
        <p:spPr bwMode="auto">
          <a:xfrm>
            <a:off x="2588244" y="3938104"/>
            <a:ext cx="2689749"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rgbClr val="5C2E00"/>
                </a:solidFill>
                <a:latin typeface="Times" charset="0"/>
                <a:ea typeface="ＭＳ Ｐゴシック" charset="0"/>
              </a:defRPr>
            </a:lvl1pPr>
            <a:lvl2pPr marL="742950" indent="-285750">
              <a:defRPr>
                <a:solidFill>
                  <a:srgbClr val="5C2E00"/>
                </a:solidFill>
                <a:latin typeface="Times" charset="0"/>
                <a:ea typeface="ＭＳ Ｐゴシック" charset="0"/>
              </a:defRPr>
            </a:lvl2pPr>
            <a:lvl3pPr marL="1143000" indent="-228600">
              <a:defRPr>
                <a:solidFill>
                  <a:srgbClr val="5C2E00"/>
                </a:solidFill>
                <a:latin typeface="Times" charset="0"/>
                <a:ea typeface="ＭＳ Ｐゴシック" charset="0"/>
              </a:defRPr>
            </a:lvl3pPr>
            <a:lvl4pPr marL="1600200" indent="-228600">
              <a:defRPr>
                <a:solidFill>
                  <a:srgbClr val="5C2E00"/>
                </a:solidFill>
                <a:latin typeface="Times" charset="0"/>
                <a:ea typeface="ＭＳ Ｐゴシック" charset="0"/>
              </a:defRPr>
            </a:lvl4pPr>
            <a:lvl5pPr marL="2057400" indent="-228600">
              <a:defRPr>
                <a:solidFill>
                  <a:srgbClr val="5C2E00"/>
                </a:solidFill>
                <a:latin typeface="Times" charset="0"/>
                <a:ea typeface="ＭＳ Ｐゴシック" charset="0"/>
              </a:defRPr>
            </a:lvl5pPr>
            <a:lvl6pPr marL="2514600" indent="-228600" eaLnBrk="0" fontAlgn="base" hangingPunct="0">
              <a:spcBef>
                <a:spcPct val="0"/>
              </a:spcBef>
              <a:spcAft>
                <a:spcPct val="0"/>
              </a:spcAft>
              <a:defRPr>
                <a:solidFill>
                  <a:srgbClr val="5C2E00"/>
                </a:solidFill>
                <a:latin typeface="Times" charset="0"/>
                <a:ea typeface="ＭＳ Ｐゴシック" charset="0"/>
              </a:defRPr>
            </a:lvl6pPr>
            <a:lvl7pPr marL="2971800" indent="-228600" eaLnBrk="0" fontAlgn="base" hangingPunct="0">
              <a:spcBef>
                <a:spcPct val="0"/>
              </a:spcBef>
              <a:spcAft>
                <a:spcPct val="0"/>
              </a:spcAft>
              <a:defRPr>
                <a:solidFill>
                  <a:srgbClr val="5C2E00"/>
                </a:solidFill>
                <a:latin typeface="Times" charset="0"/>
                <a:ea typeface="ＭＳ Ｐゴシック" charset="0"/>
              </a:defRPr>
            </a:lvl7pPr>
            <a:lvl8pPr marL="3429000" indent="-228600" eaLnBrk="0" fontAlgn="base" hangingPunct="0">
              <a:spcBef>
                <a:spcPct val="0"/>
              </a:spcBef>
              <a:spcAft>
                <a:spcPct val="0"/>
              </a:spcAft>
              <a:defRPr>
                <a:solidFill>
                  <a:srgbClr val="5C2E00"/>
                </a:solidFill>
                <a:latin typeface="Times" charset="0"/>
                <a:ea typeface="ＭＳ Ｐゴシック" charset="0"/>
              </a:defRPr>
            </a:lvl8pPr>
            <a:lvl9pPr marL="3886200" indent="-228600" eaLnBrk="0" fontAlgn="base" hangingPunct="0">
              <a:spcBef>
                <a:spcPct val="0"/>
              </a:spcBef>
              <a:spcAft>
                <a:spcPct val="0"/>
              </a:spcAft>
              <a:defRPr>
                <a:solidFill>
                  <a:srgbClr val="5C2E00"/>
                </a:solidFill>
                <a:latin typeface="Times" charset="0"/>
                <a:ea typeface="ＭＳ Ｐゴシック" charset="0"/>
              </a:defRPr>
            </a:lvl9pPr>
          </a:lstStyle>
          <a:p>
            <a:pPr>
              <a:lnSpc>
                <a:spcPct val="90000"/>
              </a:lnSpc>
            </a:pPr>
            <a:r>
              <a:rPr lang="en-US" i="1" dirty="0" smtClean="0">
                <a:solidFill>
                  <a:srgbClr val="000000"/>
                </a:solidFill>
                <a:latin typeface="Arial"/>
                <a:cs typeface="Arial"/>
              </a:rPr>
              <a:t>Habitable Environments</a:t>
            </a:r>
            <a:endParaRPr lang="en-US" i="1" dirty="0">
              <a:solidFill>
                <a:srgbClr val="000000"/>
              </a:solidFill>
              <a:latin typeface="Arial"/>
              <a:cs typeface="Arial"/>
            </a:endParaRPr>
          </a:p>
        </p:txBody>
      </p:sp>
      <p:sp>
        <p:nvSpPr>
          <p:cNvPr id="94" name="Text Box 9"/>
          <p:cNvSpPr txBox="1">
            <a:spLocks noChangeArrowheads="1"/>
          </p:cNvSpPr>
          <p:nvPr/>
        </p:nvSpPr>
        <p:spPr bwMode="auto">
          <a:xfrm>
            <a:off x="5336196" y="3938104"/>
            <a:ext cx="2407746"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rgbClr val="5C2E00"/>
                </a:solidFill>
                <a:latin typeface="Times" charset="0"/>
                <a:ea typeface="ＭＳ Ｐゴシック" charset="0"/>
              </a:defRPr>
            </a:lvl1pPr>
            <a:lvl2pPr marL="742950" indent="-285750">
              <a:defRPr>
                <a:solidFill>
                  <a:srgbClr val="5C2E00"/>
                </a:solidFill>
                <a:latin typeface="Times" charset="0"/>
                <a:ea typeface="ＭＳ Ｐゴシック" charset="0"/>
              </a:defRPr>
            </a:lvl2pPr>
            <a:lvl3pPr marL="1143000" indent="-228600">
              <a:defRPr>
                <a:solidFill>
                  <a:srgbClr val="5C2E00"/>
                </a:solidFill>
                <a:latin typeface="Times" charset="0"/>
                <a:ea typeface="ＭＳ Ｐゴシック" charset="0"/>
              </a:defRPr>
            </a:lvl3pPr>
            <a:lvl4pPr marL="1600200" indent="-228600">
              <a:defRPr>
                <a:solidFill>
                  <a:srgbClr val="5C2E00"/>
                </a:solidFill>
                <a:latin typeface="Times" charset="0"/>
                <a:ea typeface="ＭＳ Ｐゴシック" charset="0"/>
              </a:defRPr>
            </a:lvl4pPr>
            <a:lvl5pPr marL="2057400" indent="-228600">
              <a:defRPr>
                <a:solidFill>
                  <a:srgbClr val="5C2E00"/>
                </a:solidFill>
                <a:latin typeface="Times" charset="0"/>
                <a:ea typeface="ＭＳ Ｐゴシック" charset="0"/>
              </a:defRPr>
            </a:lvl5pPr>
            <a:lvl6pPr marL="2514600" indent="-228600" eaLnBrk="0" fontAlgn="base" hangingPunct="0">
              <a:spcBef>
                <a:spcPct val="0"/>
              </a:spcBef>
              <a:spcAft>
                <a:spcPct val="0"/>
              </a:spcAft>
              <a:defRPr>
                <a:solidFill>
                  <a:srgbClr val="5C2E00"/>
                </a:solidFill>
                <a:latin typeface="Times" charset="0"/>
                <a:ea typeface="ＭＳ Ｐゴシック" charset="0"/>
              </a:defRPr>
            </a:lvl6pPr>
            <a:lvl7pPr marL="2971800" indent="-228600" eaLnBrk="0" fontAlgn="base" hangingPunct="0">
              <a:spcBef>
                <a:spcPct val="0"/>
              </a:spcBef>
              <a:spcAft>
                <a:spcPct val="0"/>
              </a:spcAft>
              <a:defRPr>
                <a:solidFill>
                  <a:srgbClr val="5C2E00"/>
                </a:solidFill>
                <a:latin typeface="Times" charset="0"/>
                <a:ea typeface="ＭＳ Ｐゴシック" charset="0"/>
              </a:defRPr>
            </a:lvl7pPr>
            <a:lvl8pPr marL="3429000" indent="-228600" eaLnBrk="0" fontAlgn="base" hangingPunct="0">
              <a:spcBef>
                <a:spcPct val="0"/>
              </a:spcBef>
              <a:spcAft>
                <a:spcPct val="0"/>
              </a:spcAft>
              <a:defRPr>
                <a:solidFill>
                  <a:srgbClr val="5C2E00"/>
                </a:solidFill>
                <a:latin typeface="Times" charset="0"/>
                <a:ea typeface="ＭＳ Ｐゴシック" charset="0"/>
              </a:defRPr>
            </a:lvl8pPr>
            <a:lvl9pPr marL="3886200" indent="-228600" eaLnBrk="0" fontAlgn="base" hangingPunct="0">
              <a:spcBef>
                <a:spcPct val="0"/>
              </a:spcBef>
              <a:spcAft>
                <a:spcPct val="0"/>
              </a:spcAft>
              <a:defRPr>
                <a:solidFill>
                  <a:srgbClr val="5C2E00"/>
                </a:solidFill>
                <a:latin typeface="Times" charset="0"/>
                <a:ea typeface="ＭＳ Ｐゴシック" charset="0"/>
              </a:defRPr>
            </a:lvl9pPr>
          </a:lstStyle>
          <a:p>
            <a:pPr>
              <a:lnSpc>
                <a:spcPct val="90000"/>
              </a:lnSpc>
            </a:pPr>
            <a:r>
              <a:rPr lang="en-US" i="1" dirty="0" smtClean="0">
                <a:solidFill>
                  <a:srgbClr val="000000"/>
                </a:solidFill>
                <a:latin typeface="Arial"/>
                <a:cs typeface="Arial"/>
              </a:rPr>
              <a:t>Seeking Signs of Life</a:t>
            </a:r>
            <a:endParaRPr lang="en-US" i="1" dirty="0">
              <a:solidFill>
                <a:srgbClr val="000000"/>
              </a:solidFill>
              <a:latin typeface="Arial"/>
              <a:cs typeface="Arial"/>
            </a:endParaRPr>
          </a:p>
        </p:txBody>
      </p:sp>
      <p:sp>
        <p:nvSpPr>
          <p:cNvPr id="95" name="Rectangle 94"/>
          <p:cNvSpPr/>
          <p:nvPr/>
        </p:nvSpPr>
        <p:spPr>
          <a:xfrm>
            <a:off x="8034976" y="3938104"/>
            <a:ext cx="862684" cy="369332"/>
          </a:xfrm>
          <a:prstGeom prst="rect">
            <a:avLst/>
          </a:prstGeom>
          <a:effectLst/>
        </p:spPr>
        <p:txBody>
          <a:bodyPr wrap="none">
            <a:spAutoFit/>
          </a:bodyPr>
          <a:lstStyle/>
          <a:p>
            <a:r>
              <a:rPr lang="en-US" i="1" dirty="0" smtClean="0">
                <a:solidFill>
                  <a:srgbClr val="000000"/>
                </a:solidFill>
                <a:latin typeface="Arial"/>
                <a:cs typeface="Arial"/>
              </a:rPr>
              <a:t>Future</a:t>
            </a:r>
            <a:endParaRPr lang="en-US" dirty="0"/>
          </a:p>
        </p:txBody>
      </p:sp>
      <p:sp>
        <p:nvSpPr>
          <p:cNvPr id="96" name="Notched Right Arrow 95"/>
          <p:cNvSpPr/>
          <p:nvPr/>
        </p:nvSpPr>
        <p:spPr>
          <a:xfrm>
            <a:off x="-26988" y="3509818"/>
            <a:ext cx="2617011" cy="1219200"/>
          </a:xfrm>
          <a:prstGeom prst="notchedRightArrow">
            <a:avLst/>
          </a:prstGeom>
          <a:solidFill>
            <a:schemeClr val="accent1">
              <a:lumMod val="40000"/>
              <a:lumOff val="60000"/>
            </a:schemeClr>
          </a:solidFill>
          <a:ln>
            <a:noFill/>
          </a:ln>
          <a:effectLst>
            <a:outerShdw blurRad="50800" dist="38100" dir="2700000" algn="tl" rotWithShape="0">
              <a:schemeClr val="tx1">
                <a:alpha val="43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8000"/>
              </a:solidFill>
              <a:latin typeface="Times"/>
            </a:endParaRPr>
          </a:p>
        </p:txBody>
      </p:sp>
      <p:sp>
        <p:nvSpPr>
          <p:cNvPr id="97" name="Text Box 9"/>
          <p:cNvSpPr txBox="1">
            <a:spLocks noChangeArrowheads="1"/>
          </p:cNvSpPr>
          <p:nvPr/>
        </p:nvSpPr>
        <p:spPr bwMode="auto">
          <a:xfrm>
            <a:off x="308077" y="3938104"/>
            <a:ext cx="1966707" cy="346249"/>
          </a:xfrm>
          <a:prstGeom prst="rect">
            <a:avLst/>
          </a:prstGeom>
          <a:noFill/>
          <a:ln>
            <a:noFill/>
          </a:ln>
          <a:effectLst>
            <a:outerShdw blurRad="63500" dist="25391" dir="1139921" algn="ctr" rotWithShape="0">
              <a:schemeClr val="tx2">
                <a:alpha val="42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rgbClr val="5C2E00"/>
                </a:solidFill>
                <a:latin typeface="Times" charset="0"/>
                <a:ea typeface="ＭＳ Ｐゴシック" charset="0"/>
              </a:defRPr>
            </a:lvl1pPr>
            <a:lvl2pPr marL="742950" indent="-285750">
              <a:defRPr>
                <a:solidFill>
                  <a:srgbClr val="5C2E00"/>
                </a:solidFill>
                <a:latin typeface="Times" charset="0"/>
                <a:ea typeface="ＭＳ Ｐゴシック" charset="0"/>
              </a:defRPr>
            </a:lvl2pPr>
            <a:lvl3pPr marL="1143000" indent="-228600">
              <a:defRPr>
                <a:solidFill>
                  <a:srgbClr val="5C2E00"/>
                </a:solidFill>
                <a:latin typeface="Times" charset="0"/>
                <a:ea typeface="ＭＳ Ｐゴシック" charset="0"/>
              </a:defRPr>
            </a:lvl3pPr>
            <a:lvl4pPr marL="1600200" indent="-228600">
              <a:defRPr>
                <a:solidFill>
                  <a:srgbClr val="5C2E00"/>
                </a:solidFill>
                <a:latin typeface="Times" charset="0"/>
                <a:ea typeface="ＭＳ Ｐゴシック" charset="0"/>
              </a:defRPr>
            </a:lvl4pPr>
            <a:lvl5pPr marL="2057400" indent="-228600">
              <a:defRPr>
                <a:solidFill>
                  <a:srgbClr val="5C2E00"/>
                </a:solidFill>
                <a:latin typeface="Times" charset="0"/>
                <a:ea typeface="ＭＳ Ｐゴシック" charset="0"/>
              </a:defRPr>
            </a:lvl5pPr>
            <a:lvl6pPr marL="2514600" indent="-228600" eaLnBrk="0" fontAlgn="base" hangingPunct="0">
              <a:spcBef>
                <a:spcPct val="0"/>
              </a:spcBef>
              <a:spcAft>
                <a:spcPct val="0"/>
              </a:spcAft>
              <a:defRPr>
                <a:solidFill>
                  <a:srgbClr val="5C2E00"/>
                </a:solidFill>
                <a:latin typeface="Times" charset="0"/>
                <a:ea typeface="ＭＳ Ｐゴシック" charset="0"/>
              </a:defRPr>
            </a:lvl6pPr>
            <a:lvl7pPr marL="2971800" indent="-228600" eaLnBrk="0" fontAlgn="base" hangingPunct="0">
              <a:spcBef>
                <a:spcPct val="0"/>
              </a:spcBef>
              <a:spcAft>
                <a:spcPct val="0"/>
              </a:spcAft>
              <a:defRPr>
                <a:solidFill>
                  <a:srgbClr val="5C2E00"/>
                </a:solidFill>
                <a:latin typeface="Times" charset="0"/>
                <a:ea typeface="ＭＳ Ｐゴシック" charset="0"/>
              </a:defRPr>
            </a:lvl7pPr>
            <a:lvl8pPr marL="3429000" indent="-228600" eaLnBrk="0" fontAlgn="base" hangingPunct="0">
              <a:spcBef>
                <a:spcPct val="0"/>
              </a:spcBef>
              <a:spcAft>
                <a:spcPct val="0"/>
              </a:spcAft>
              <a:defRPr>
                <a:solidFill>
                  <a:srgbClr val="5C2E00"/>
                </a:solidFill>
                <a:latin typeface="Times" charset="0"/>
                <a:ea typeface="ＭＳ Ｐゴシック" charset="0"/>
              </a:defRPr>
            </a:lvl8pPr>
            <a:lvl9pPr marL="3886200" indent="-228600" eaLnBrk="0" fontAlgn="base" hangingPunct="0">
              <a:spcBef>
                <a:spcPct val="0"/>
              </a:spcBef>
              <a:spcAft>
                <a:spcPct val="0"/>
              </a:spcAft>
              <a:defRPr>
                <a:solidFill>
                  <a:srgbClr val="5C2E00"/>
                </a:solidFill>
                <a:latin typeface="Times" charset="0"/>
                <a:ea typeface="ＭＳ Ｐゴシック" charset="0"/>
              </a:defRPr>
            </a:lvl9pPr>
          </a:lstStyle>
          <a:p>
            <a:pPr>
              <a:lnSpc>
                <a:spcPct val="90000"/>
              </a:lnSpc>
              <a:defRPr/>
            </a:pPr>
            <a:r>
              <a:rPr lang="en-US" i="1" dirty="0" smtClean="0">
                <a:solidFill>
                  <a:srgbClr val="000000"/>
                </a:solidFill>
                <a:latin typeface="Arial"/>
                <a:cs typeface="Arial"/>
              </a:rPr>
              <a:t>Follow the Water</a:t>
            </a:r>
            <a:endParaRPr lang="en-US" i="1" dirty="0">
              <a:solidFill>
                <a:srgbClr val="000000"/>
              </a:solidFill>
              <a:latin typeface="Arial"/>
              <a:cs typeface="Arial"/>
            </a:endParaRPr>
          </a:p>
        </p:txBody>
      </p:sp>
    </p:spTree>
    <p:extLst>
      <p:ext uri="{BB962C8B-B14F-4D97-AF65-F5344CB8AC3E}">
        <p14:creationId xmlns:p14="http://schemas.microsoft.com/office/powerpoint/2010/main" val="42445231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867" y="1557866"/>
            <a:ext cx="8773561" cy="5113867"/>
          </a:xfrm>
          <a:prstGeom prst="rect">
            <a:avLst/>
          </a:prstGeom>
          <a:ln>
            <a:noFill/>
          </a:ln>
          <a:effectLst>
            <a:softEdge rad="112500"/>
          </a:effectLst>
        </p:spPr>
      </p:pic>
      <p:sp>
        <p:nvSpPr>
          <p:cNvPr id="5" name="TextBox 4"/>
          <p:cNvSpPr txBox="1"/>
          <p:nvPr/>
        </p:nvSpPr>
        <p:spPr>
          <a:xfrm>
            <a:off x="0" y="105728"/>
            <a:ext cx="9143999" cy="1200328"/>
          </a:xfrm>
          <a:prstGeom prst="rect">
            <a:avLst/>
          </a:prstGeom>
          <a:noFill/>
        </p:spPr>
        <p:txBody>
          <a:bodyPr wrap="square" rtlCol="0">
            <a:spAutoFit/>
          </a:bodyPr>
          <a:lstStyle/>
          <a:p>
            <a:pPr algn="ctr"/>
            <a:r>
              <a:rPr lang="en-US" sz="2400" dirty="0" smtClean="0">
                <a:solidFill>
                  <a:srgbClr val="EEECE1"/>
                </a:solidFill>
                <a:latin typeface="Arial"/>
                <a:cs typeface="Arial"/>
              </a:rPr>
              <a:t>Earth’s strong magnetic field deflects many solar </a:t>
            </a:r>
            <a:r>
              <a:rPr lang="en-US" sz="2400" dirty="0">
                <a:solidFill>
                  <a:srgbClr val="EEECE1"/>
                </a:solidFill>
                <a:latin typeface="Arial"/>
                <a:cs typeface="Arial"/>
              </a:rPr>
              <a:t>wind </a:t>
            </a:r>
            <a:r>
              <a:rPr lang="en-US" sz="2400" dirty="0" smtClean="0">
                <a:solidFill>
                  <a:srgbClr val="EEECE1"/>
                </a:solidFill>
                <a:latin typeface="Arial"/>
                <a:cs typeface="Arial"/>
              </a:rPr>
              <a:t>particles, preventing them </a:t>
            </a:r>
            <a:r>
              <a:rPr lang="en-US" sz="2400" dirty="0">
                <a:solidFill>
                  <a:srgbClr val="EEECE1"/>
                </a:solidFill>
                <a:latin typeface="Arial"/>
                <a:cs typeface="Arial"/>
              </a:rPr>
              <a:t>from slamming </a:t>
            </a:r>
            <a:r>
              <a:rPr lang="en-US" sz="2400" dirty="0" smtClean="0">
                <a:solidFill>
                  <a:srgbClr val="EEECE1"/>
                </a:solidFill>
                <a:latin typeface="Arial"/>
                <a:cs typeface="Arial"/>
              </a:rPr>
              <a:t>into </a:t>
            </a:r>
            <a:r>
              <a:rPr lang="en-US" sz="2400" dirty="0">
                <a:solidFill>
                  <a:srgbClr val="EEECE1"/>
                </a:solidFill>
                <a:latin typeface="Arial"/>
                <a:cs typeface="Arial"/>
              </a:rPr>
              <a:t>the </a:t>
            </a:r>
            <a:r>
              <a:rPr lang="en-US" sz="2400" dirty="0" smtClean="0">
                <a:solidFill>
                  <a:srgbClr val="EEECE1"/>
                </a:solidFill>
                <a:latin typeface="Arial"/>
                <a:cs typeface="Arial"/>
              </a:rPr>
              <a:t>upper atmosphere </a:t>
            </a:r>
          </a:p>
          <a:p>
            <a:pPr algn="ctr"/>
            <a:r>
              <a:rPr lang="en-US" sz="2400" dirty="0" smtClean="0">
                <a:solidFill>
                  <a:srgbClr val="EEECE1"/>
                </a:solidFill>
                <a:latin typeface="Arial"/>
                <a:cs typeface="Arial"/>
              </a:rPr>
              <a:t>and stripping it away. </a:t>
            </a:r>
            <a:endParaRPr lang="en-US" sz="2400" dirty="0">
              <a:solidFill>
                <a:srgbClr val="EEECE1"/>
              </a:solidFill>
              <a:latin typeface="Arial"/>
              <a:cs typeface="Arial"/>
            </a:endParaRPr>
          </a:p>
        </p:txBody>
      </p:sp>
    </p:spTree>
    <p:extLst>
      <p:ext uri="{BB962C8B-B14F-4D97-AF65-F5344CB8AC3E}">
        <p14:creationId xmlns:p14="http://schemas.microsoft.com/office/powerpoint/2010/main" val="2363491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02 at 11.52.52 AM.png"/>
          <p:cNvPicPr>
            <a:picLocks noChangeAspect="1"/>
          </p:cNvPicPr>
          <p:nvPr/>
        </p:nvPicPr>
        <p:blipFill rotWithShape="1">
          <a:blip r:embed="rId3" cstate="screen">
            <a:extLst>
              <a:ext uri="{28A0092B-C50C-407E-A947-70E740481C1C}">
                <a14:useLocalDpi xmlns:a14="http://schemas.microsoft.com/office/drawing/2010/main"/>
              </a:ext>
            </a:extLst>
          </a:blip>
          <a:srcRect r="11572"/>
          <a:stretch/>
        </p:blipFill>
        <p:spPr>
          <a:xfrm>
            <a:off x="0" y="1041400"/>
            <a:ext cx="9144000" cy="5816600"/>
          </a:xfrm>
          <a:prstGeom prst="rect">
            <a:avLst/>
          </a:prstGeom>
        </p:spPr>
      </p:pic>
      <p:sp>
        <p:nvSpPr>
          <p:cNvPr id="5" name="TextBox 4"/>
          <p:cNvSpPr txBox="1"/>
          <p:nvPr/>
        </p:nvSpPr>
        <p:spPr>
          <a:xfrm>
            <a:off x="0" y="139594"/>
            <a:ext cx="9143999" cy="830997"/>
          </a:xfrm>
          <a:prstGeom prst="rect">
            <a:avLst/>
          </a:prstGeom>
          <a:noFill/>
        </p:spPr>
        <p:txBody>
          <a:bodyPr wrap="square" rtlCol="0">
            <a:spAutoFit/>
          </a:bodyPr>
          <a:lstStyle/>
          <a:p>
            <a:pPr algn="ctr"/>
            <a:r>
              <a:rPr lang="en-US" sz="2400" dirty="0" smtClean="0">
                <a:solidFill>
                  <a:srgbClr val="EEECE1"/>
                </a:solidFill>
                <a:latin typeface="Arial"/>
                <a:cs typeface="Arial"/>
              </a:rPr>
              <a:t>Early in its history, Mars had a strong magnetosphere </a:t>
            </a:r>
          </a:p>
          <a:p>
            <a:pPr algn="ctr"/>
            <a:r>
              <a:rPr lang="en-US" sz="2400" dirty="0" smtClean="0">
                <a:solidFill>
                  <a:srgbClr val="EEECE1"/>
                </a:solidFill>
                <a:latin typeface="Arial"/>
                <a:cs typeface="Arial"/>
              </a:rPr>
              <a:t>that likely protected it more from solar wind. </a:t>
            </a:r>
            <a:endParaRPr lang="en-US" sz="2400" dirty="0">
              <a:solidFill>
                <a:srgbClr val="EEECE1"/>
              </a:solidFill>
              <a:latin typeface="Arial"/>
              <a:cs typeface="Arial"/>
            </a:endParaRPr>
          </a:p>
        </p:txBody>
      </p:sp>
    </p:spTree>
    <p:extLst>
      <p:ext uri="{BB962C8B-B14F-4D97-AF65-F5344CB8AC3E}">
        <p14:creationId xmlns:p14="http://schemas.microsoft.com/office/powerpoint/2010/main" val="1134511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6266" y="325962"/>
            <a:ext cx="8788400" cy="830997"/>
          </a:xfrm>
          <a:prstGeom prst="rect">
            <a:avLst/>
          </a:prstGeom>
          <a:noFill/>
        </p:spPr>
        <p:txBody>
          <a:bodyPr wrap="square" rtlCol="0">
            <a:spAutoFit/>
          </a:bodyPr>
          <a:lstStyle/>
          <a:p>
            <a:pPr algn="ctr"/>
            <a:r>
              <a:rPr lang="en-US" sz="2400" dirty="0" smtClean="0">
                <a:solidFill>
                  <a:srgbClr val="EEECE1"/>
                </a:solidFill>
                <a:latin typeface="Arial"/>
                <a:cs typeface="Arial"/>
              </a:rPr>
              <a:t>Today, Earth’s magnetic field is globally strong and </a:t>
            </a:r>
          </a:p>
          <a:p>
            <a:pPr algn="ctr"/>
            <a:r>
              <a:rPr lang="en-US" sz="2400" dirty="0" smtClean="0">
                <a:solidFill>
                  <a:srgbClr val="EEECE1"/>
                </a:solidFill>
                <a:latin typeface="Arial"/>
                <a:cs typeface="Arial"/>
              </a:rPr>
              <a:t>more uniform, while Mars’ is localized and scattered.  </a:t>
            </a: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03826" y="2015067"/>
            <a:ext cx="4389372" cy="4080933"/>
          </a:xfrm>
          <a:prstGeom prst="rect">
            <a:avLst/>
          </a:prstGeom>
          <a:ln>
            <a:noFill/>
          </a:ln>
          <a:effectLst>
            <a:softEdge rad="112500"/>
          </a:effectLst>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802" y="1896531"/>
            <a:ext cx="4859866" cy="3849611"/>
          </a:xfrm>
          <a:prstGeom prst="rect">
            <a:avLst/>
          </a:prstGeom>
          <a:ln>
            <a:noFill/>
          </a:ln>
          <a:effectLst>
            <a:softEdge rad="112500"/>
          </a:effectLst>
        </p:spPr>
      </p:pic>
    </p:spTree>
    <p:extLst>
      <p:ext uri="{BB962C8B-B14F-4D97-AF65-F5344CB8AC3E}">
        <p14:creationId xmlns:p14="http://schemas.microsoft.com/office/powerpoint/2010/main" val="5671804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734" y="178771"/>
            <a:ext cx="8568266" cy="1200328"/>
          </a:xfrm>
          <a:prstGeom prst="rect">
            <a:avLst/>
          </a:prstGeom>
        </p:spPr>
        <p:txBody>
          <a:bodyPr wrap="square">
            <a:spAutoFit/>
          </a:bodyPr>
          <a:lstStyle/>
          <a:p>
            <a:pPr algn="ctr"/>
            <a:r>
              <a:rPr lang="en-US" sz="2400" dirty="0" smtClean="0">
                <a:solidFill>
                  <a:schemeClr val="bg2"/>
                </a:solidFill>
                <a:latin typeface="Arial"/>
                <a:cs typeface="Arial"/>
              </a:rPr>
              <a:t>A magnetosphere emerges when </a:t>
            </a:r>
          </a:p>
          <a:p>
            <a:pPr algn="ctr"/>
            <a:r>
              <a:rPr lang="en-US" sz="2400" dirty="0">
                <a:solidFill>
                  <a:schemeClr val="bg2"/>
                </a:solidFill>
                <a:latin typeface="Arial"/>
                <a:cs typeface="Arial"/>
              </a:rPr>
              <a:t>e</a:t>
            </a:r>
            <a:r>
              <a:rPr lang="en-US" sz="2400" dirty="0" smtClean="0">
                <a:solidFill>
                  <a:schemeClr val="bg2"/>
                </a:solidFill>
                <a:latin typeface="Arial"/>
                <a:cs typeface="Arial"/>
              </a:rPr>
              <a:t>lectrically charged molten material within a planet </a:t>
            </a:r>
          </a:p>
          <a:p>
            <a:pPr algn="ctr"/>
            <a:r>
              <a:rPr lang="en-US" sz="2400" dirty="0" smtClean="0">
                <a:solidFill>
                  <a:schemeClr val="bg2"/>
                </a:solidFill>
                <a:latin typeface="Arial"/>
                <a:cs typeface="Arial"/>
              </a:rPr>
              <a:t>churns in convection while the </a:t>
            </a:r>
            <a:r>
              <a:rPr lang="en-US" sz="2400" dirty="0">
                <a:solidFill>
                  <a:schemeClr val="bg2"/>
                </a:solidFill>
                <a:latin typeface="Arial"/>
                <a:cs typeface="Arial"/>
              </a:rPr>
              <a:t>whole system </a:t>
            </a:r>
            <a:r>
              <a:rPr lang="en-US" sz="2400" dirty="0" smtClean="0">
                <a:solidFill>
                  <a:schemeClr val="bg2"/>
                </a:solidFill>
                <a:latin typeface="Arial"/>
                <a:cs typeface="Arial"/>
              </a:rPr>
              <a:t>rotates.</a:t>
            </a:r>
            <a:endParaRPr lang="en-US" sz="2400" dirty="0">
              <a:solidFill>
                <a:schemeClr val="bg2"/>
              </a:solidFill>
              <a:latin typeface="Arial"/>
              <a:cs typeface="Arial"/>
            </a:endParaRPr>
          </a:p>
        </p:txBody>
      </p:sp>
      <p:pic>
        <p:nvPicPr>
          <p:cNvPr id="2" name="Picture 1" descr="Convection&amp;MagneticField_2d_A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6599" y="1617130"/>
            <a:ext cx="5156201" cy="5156201"/>
          </a:xfrm>
          <a:prstGeom prst="rect">
            <a:avLst/>
          </a:prstGeom>
        </p:spPr>
      </p:pic>
    </p:spTree>
    <p:extLst>
      <p:ext uri="{BB962C8B-B14F-4D97-AF65-F5344CB8AC3E}">
        <p14:creationId xmlns:p14="http://schemas.microsoft.com/office/powerpoint/2010/main" val="27499826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54289" y="901701"/>
            <a:ext cx="7049911" cy="5287433"/>
          </a:xfrm>
          <a:prstGeom prst="rect">
            <a:avLst/>
          </a:prstGeom>
        </p:spPr>
      </p:pic>
      <p:sp>
        <p:nvSpPr>
          <p:cNvPr id="6" name="Rectangle 5"/>
          <p:cNvSpPr/>
          <p:nvPr/>
        </p:nvSpPr>
        <p:spPr>
          <a:xfrm>
            <a:off x="169333" y="111036"/>
            <a:ext cx="8771467" cy="6894194"/>
          </a:xfrm>
          <a:prstGeom prst="rect">
            <a:avLst/>
          </a:prstGeom>
        </p:spPr>
        <p:txBody>
          <a:bodyPr wrap="square">
            <a:spAutoFit/>
          </a:bodyPr>
          <a:lstStyle/>
          <a:p>
            <a:pPr algn="ctr"/>
            <a:r>
              <a:rPr lang="en-US" sz="2400" dirty="0" smtClean="0">
                <a:solidFill>
                  <a:schemeClr val="bg2"/>
                </a:solidFill>
                <a:latin typeface="Arial"/>
                <a:cs typeface="Arial"/>
              </a:rPr>
              <a:t>When Mars was only 500 million years old,</a:t>
            </a:r>
          </a:p>
          <a:p>
            <a:pPr algn="ctr"/>
            <a:r>
              <a:rPr lang="en-US" sz="2400" dirty="0" smtClean="0">
                <a:solidFill>
                  <a:schemeClr val="bg2"/>
                </a:solidFill>
                <a:latin typeface="Arial"/>
                <a:cs typeface="Arial"/>
              </a:rPr>
              <a:t>Mars cooled and lost its magnetic field,</a:t>
            </a:r>
          </a:p>
          <a:p>
            <a:pPr algn="ctr"/>
            <a:r>
              <a:rPr lang="en-US" sz="2400" dirty="0">
                <a:solidFill>
                  <a:schemeClr val="bg2"/>
                </a:solidFill>
                <a:latin typeface="Arial"/>
                <a:cs typeface="Arial"/>
              </a:rPr>
              <a:t>r</a:t>
            </a:r>
            <a:r>
              <a:rPr lang="en-US" sz="2400" dirty="0" smtClean="0">
                <a:solidFill>
                  <a:schemeClr val="bg2"/>
                </a:solidFill>
                <a:latin typeface="Arial"/>
                <a:cs typeface="Arial"/>
              </a:rPr>
              <a:t>adically changing the environment.</a:t>
            </a:r>
          </a:p>
          <a:p>
            <a:pPr algn="ctr"/>
            <a:endParaRPr lang="en-US" sz="2400" dirty="0">
              <a:solidFill>
                <a:schemeClr val="bg2"/>
              </a:solidFill>
              <a:latin typeface="Arial"/>
              <a:cs typeface="Arial"/>
            </a:endParaRPr>
          </a:p>
          <a:p>
            <a:pPr algn="ctr"/>
            <a:endParaRPr lang="en-US" sz="2400" dirty="0" smtClean="0">
              <a:solidFill>
                <a:schemeClr val="bg2"/>
              </a:solidFill>
              <a:latin typeface="Arial"/>
              <a:cs typeface="Arial"/>
            </a:endParaRPr>
          </a:p>
          <a:p>
            <a:pPr algn="ctr"/>
            <a:endParaRPr lang="en-US" sz="2400" dirty="0">
              <a:solidFill>
                <a:schemeClr val="bg2"/>
              </a:solidFill>
              <a:latin typeface="Arial"/>
              <a:cs typeface="Arial"/>
            </a:endParaRPr>
          </a:p>
          <a:p>
            <a:pPr algn="ctr"/>
            <a:endParaRPr lang="en-US" sz="2400" dirty="0" smtClean="0">
              <a:solidFill>
                <a:schemeClr val="bg2"/>
              </a:solidFill>
              <a:latin typeface="Arial"/>
              <a:cs typeface="Arial"/>
            </a:endParaRPr>
          </a:p>
          <a:p>
            <a:pPr algn="ctr"/>
            <a:endParaRPr lang="en-US" sz="2400" dirty="0">
              <a:solidFill>
                <a:schemeClr val="bg2"/>
              </a:solidFill>
              <a:latin typeface="Arial"/>
              <a:cs typeface="Arial"/>
            </a:endParaRPr>
          </a:p>
          <a:p>
            <a:pPr algn="ctr"/>
            <a:endParaRPr lang="en-US" sz="2400" dirty="0" smtClean="0">
              <a:solidFill>
                <a:schemeClr val="bg2"/>
              </a:solidFill>
              <a:latin typeface="Arial"/>
              <a:cs typeface="Arial"/>
            </a:endParaRPr>
          </a:p>
          <a:p>
            <a:pPr algn="ctr"/>
            <a:endParaRPr lang="en-US" sz="2400" dirty="0">
              <a:solidFill>
                <a:schemeClr val="bg2"/>
              </a:solidFill>
              <a:latin typeface="Arial"/>
              <a:cs typeface="Arial"/>
            </a:endParaRPr>
          </a:p>
          <a:p>
            <a:pPr algn="ctr"/>
            <a:endParaRPr lang="en-US" sz="2400" dirty="0" smtClean="0">
              <a:solidFill>
                <a:schemeClr val="bg2"/>
              </a:solidFill>
              <a:latin typeface="Arial"/>
              <a:cs typeface="Arial"/>
            </a:endParaRPr>
          </a:p>
          <a:p>
            <a:pPr algn="ctr"/>
            <a:endParaRPr lang="en-US" sz="2400" dirty="0">
              <a:solidFill>
                <a:schemeClr val="bg2"/>
              </a:solidFill>
              <a:latin typeface="Arial"/>
              <a:cs typeface="Arial"/>
            </a:endParaRPr>
          </a:p>
          <a:p>
            <a:pPr algn="ctr"/>
            <a:endParaRPr lang="en-US" sz="2400" dirty="0" smtClean="0">
              <a:solidFill>
                <a:schemeClr val="bg2"/>
              </a:solidFill>
              <a:latin typeface="Arial"/>
              <a:cs typeface="Arial"/>
            </a:endParaRPr>
          </a:p>
          <a:p>
            <a:pPr algn="ctr"/>
            <a:endParaRPr lang="en-US" sz="2400" dirty="0" smtClean="0">
              <a:solidFill>
                <a:schemeClr val="bg2"/>
              </a:solidFill>
              <a:latin typeface="Arial"/>
              <a:cs typeface="Arial"/>
            </a:endParaRPr>
          </a:p>
          <a:p>
            <a:pPr algn="ctr"/>
            <a:endParaRPr lang="en-US" sz="2400" dirty="0" smtClean="0">
              <a:solidFill>
                <a:schemeClr val="bg2"/>
              </a:solidFill>
              <a:latin typeface="Arial"/>
              <a:cs typeface="Arial"/>
            </a:endParaRPr>
          </a:p>
          <a:p>
            <a:pPr algn="ctr"/>
            <a:endParaRPr lang="en-US" sz="1000" dirty="0" smtClean="0">
              <a:solidFill>
                <a:schemeClr val="bg2"/>
              </a:solidFill>
              <a:latin typeface="Arial"/>
              <a:cs typeface="Arial"/>
            </a:endParaRPr>
          </a:p>
          <a:p>
            <a:pPr algn="ctr"/>
            <a:endParaRPr lang="en-US" sz="1000" dirty="0">
              <a:solidFill>
                <a:schemeClr val="bg2"/>
              </a:solidFill>
              <a:latin typeface="Arial"/>
              <a:cs typeface="Arial"/>
            </a:endParaRPr>
          </a:p>
          <a:p>
            <a:pPr algn="ctr"/>
            <a:r>
              <a:rPr lang="en-US" sz="2400" dirty="0" smtClean="0">
                <a:solidFill>
                  <a:schemeClr val="bg2"/>
                </a:solidFill>
                <a:latin typeface="Arial"/>
                <a:cs typeface="Arial"/>
              </a:rPr>
              <a:t> Any small life forms that may have emerged </a:t>
            </a:r>
          </a:p>
          <a:p>
            <a:pPr algn="ctr"/>
            <a:r>
              <a:rPr lang="en-US" sz="2400" dirty="0" smtClean="0">
                <a:solidFill>
                  <a:schemeClr val="bg2"/>
                </a:solidFill>
                <a:latin typeface="Arial"/>
                <a:cs typeface="Arial"/>
              </a:rPr>
              <a:t>likely died or moved underground.</a:t>
            </a:r>
            <a:endParaRPr lang="en-US" sz="2400" dirty="0">
              <a:solidFill>
                <a:schemeClr val="bg2"/>
              </a:solidFill>
              <a:latin typeface="Arial"/>
              <a:cs typeface="Arial"/>
            </a:endParaRPr>
          </a:p>
        </p:txBody>
      </p:sp>
    </p:spTree>
    <p:extLst>
      <p:ext uri="{BB962C8B-B14F-4D97-AF65-F5344CB8AC3E}">
        <p14:creationId xmlns:p14="http://schemas.microsoft.com/office/powerpoint/2010/main" val="1948440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283639"/>
            <a:ext cx="8788400" cy="830997"/>
          </a:xfrm>
          <a:prstGeom prst="rect">
            <a:avLst/>
          </a:prstGeom>
          <a:noFill/>
        </p:spPr>
        <p:txBody>
          <a:bodyPr wrap="square" rtlCol="0">
            <a:spAutoFit/>
          </a:bodyPr>
          <a:lstStyle/>
          <a:p>
            <a:pPr algn="ctr"/>
            <a:r>
              <a:rPr lang="en-US" sz="2400" dirty="0" smtClean="0">
                <a:solidFill>
                  <a:srgbClr val="EEECE1"/>
                </a:solidFill>
                <a:latin typeface="Arial"/>
                <a:cs typeface="Arial"/>
              </a:rPr>
              <a:t>Maybe Mars simply cooled on its own due to its smaller size, turning off its internal </a:t>
            </a:r>
            <a:r>
              <a:rPr lang="en-US" sz="2400" dirty="0">
                <a:solidFill>
                  <a:srgbClr val="EEECE1"/>
                </a:solidFill>
                <a:latin typeface="Arial"/>
                <a:cs typeface="Arial"/>
              </a:rPr>
              <a:t>convection </a:t>
            </a:r>
            <a:r>
              <a:rPr lang="en-US" sz="2400" dirty="0" smtClean="0">
                <a:solidFill>
                  <a:srgbClr val="EEECE1"/>
                </a:solidFill>
                <a:latin typeface="Arial"/>
                <a:cs typeface="Arial"/>
              </a:rPr>
              <a:t>cycle and magnetosphere.</a:t>
            </a:r>
          </a:p>
        </p:txBody>
      </p:sp>
      <p:pic>
        <p:nvPicPr>
          <p:cNvPr id="5" name="Picture 4" descr="Mars_Structure_no_tex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8" y="1447800"/>
            <a:ext cx="9146546" cy="4521200"/>
          </a:xfrm>
          <a:prstGeom prst="rect">
            <a:avLst/>
          </a:prstGeom>
          <a:ln>
            <a:noFill/>
          </a:ln>
          <a:effectLst>
            <a:softEdge rad="112500"/>
          </a:effectLst>
        </p:spPr>
      </p:pic>
    </p:spTree>
    <p:extLst>
      <p:ext uri="{BB962C8B-B14F-4D97-AF65-F5344CB8AC3E}">
        <p14:creationId xmlns:p14="http://schemas.microsoft.com/office/powerpoint/2010/main" val="1807276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67082"/>
            <a:ext cx="9144000" cy="5143500"/>
          </a:xfrm>
          <a:prstGeom prst="rect">
            <a:avLst/>
          </a:prstGeom>
          <a:ln>
            <a:noFill/>
          </a:ln>
          <a:effectLst>
            <a:softEdge rad="112500"/>
          </a:effectLst>
        </p:spPr>
      </p:pic>
      <p:sp>
        <p:nvSpPr>
          <p:cNvPr id="3" name="TextBox 2"/>
          <p:cNvSpPr txBox="1"/>
          <p:nvPr/>
        </p:nvSpPr>
        <p:spPr>
          <a:xfrm>
            <a:off x="0" y="402061"/>
            <a:ext cx="9143999" cy="830997"/>
          </a:xfrm>
          <a:prstGeom prst="rect">
            <a:avLst/>
          </a:prstGeom>
          <a:noFill/>
        </p:spPr>
        <p:txBody>
          <a:bodyPr wrap="square" rtlCol="0">
            <a:spAutoFit/>
          </a:bodyPr>
          <a:lstStyle/>
          <a:p>
            <a:pPr algn="ctr"/>
            <a:r>
              <a:rPr lang="en-US" sz="2400" dirty="0" smtClean="0">
                <a:solidFill>
                  <a:srgbClr val="EEECE1"/>
                </a:solidFill>
                <a:latin typeface="Arial"/>
                <a:cs typeface="Arial"/>
              </a:rPr>
              <a:t>In addition to cooling, in its early days, Mars was still </a:t>
            </a:r>
          </a:p>
          <a:p>
            <a:pPr algn="ctr"/>
            <a:r>
              <a:rPr lang="en-US" sz="2400" dirty="0" smtClean="0">
                <a:solidFill>
                  <a:srgbClr val="EEECE1"/>
                </a:solidFill>
                <a:latin typeface="Arial"/>
                <a:cs typeface="Arial"/>
              </a:rPr>
              <a:t>vulnerable to impacts from asteroids and other bodies.</a:t>
            </a:r>
          </a:p>
        </p:txBody>
      </p:sp>
    </p:spTree>
    <p:extLst>
      <p:ext uri="{BB962C8B-B14F-4D97-AF65-F5344CB8AC3E}">
        <p14:creationId xmlns:p14="http://schemas.microsoft.com/office/powerpoint/2010/main" val="38480910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rs_2007WD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16605"/>
            <a:ext cx="8957733" cy="5941395"/>
          </a:xfrm>
          <a:prstGeom prst="rect">
            <a:avLst/>
          </a:prstGeom>
          <a:ln>
            <a:noFill/>
          </a:ln>
          <a:effectLst>
            <a:softEdge rad="112500"/>
          </a:effectLst>
        </p:spPr>
      </p:pic>
      <p:sp>
        <p:nvSpPr>
          <p:cNvPr id="7" name="Rectangle 6"/>
          <p:cNvSpPr/>
          <p:nvPr/>
        </p:nvSpPr>
        <p:spPr>
          <a:xfrm>
            <a:off x="317503" y="50800"/>
            <a:ext cx="8496297" cy="1200328"/>
          </a:xfrm>
          <a:prstGeom prst="rect">
            <a:avLst/>
          </a:prstGeom>
        </p:spPr>
        <p:txBody>
          <a:bodyPr wrap="square">
            <a:spAutoFit/>
          </a:bodyPr>
          <a:lstStyle/>
          <a:p>
            <a:pPr algn="ctr"/>
            <a:r>
              <a:rPr lang="en-US" sz="2400" dirty="0" smtClean="0">
                <a:solidFill>
                  <a:schemeClr val="bg2"/>
                </a:solidFill>
                <a:latin typeface="Arial"/>
                <a:cs typeface="Arial"/>
              </a:rPr>
              <a:t>We know from studying craters on Mars that </a:t>
            </a:r>
          </a:p>
          <a:p>
            <a:pPr algn="ctr"/>
            <a:r>
              <a:rPr lang="en-US" sz="2400" dirty="0" smtClean="0">
                <a:solidFill>
                  <a:schemeClr val="bg2"/>
                </a:solidFill>
                <a:latin typeface="Arial"/>
                <a:cs typeface="Arial"/>
              </a:rPr>
              <a:t>many asteroids bombarded Mars early in its history,</a:t>
            </a:r>
          </a:p>
          <a:p>
            <a:pPr algn="ctr"/>
            <a:r>
              <a:rPr lang="en-US" sz="2400" dirty="0">
                <a:solidFill>
                  <a:schemeClr val="bg2"/>
                </a:solidFill>
                <a:latin typeface="Arial"/>
                <a:cs typeface="Arial"/>
              </a:rPr>
              <a:t>p</a:t>
            </a:r>
            <a:r>
              <a:rPr lang="en-US" sz="2400" dirty="0" smtClean="0">
                <a:solidFill>
                  <a:schemeClr val="bg2"/>
                </a:solidFill>
                <a:latin typeface="Arial"/>
                <a:cs typeface="Arial"/>
              </a:rPr>
              <a:t>otentially resulting in atmospheric loss.</a:t>
            </a:r>
            <a:endParaRPr lang="en-US" sz="2400" dirty="0">
              <a:solidFill>
                <a:schemeClr val="bg2"/>
              </a:solidFill>
              <a:latin typeface="Arial"/>
              <a:cs typeface="Arial"/>
            </a:endParaRPr>
          </a:p>
        </p:txBody>
      </p:sp>
    </p:spTree>
    <p:extLst>
      <p:ext uri="{BB962C8B-B14F-4D97-AF65-F5344CB8AC3E}">
        <p14:creationId xmlns:p14="http://schemas.microsoft.com/office/powerpoint/2010/main" val="38235390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39594"/>
            <a:ext cx="9143999" cy="830997"/>
          </a:xfrm>
          <a:prstGeom prst="rect">
            <a:avLst/>
          </a:prstGeom>
          <a:noFill/>
        </p:spPr>
        <p:txBody>
          <a:bodyPr wrap="square" rtlCol="0">
            <a:spAutoFit/>
          </a:bodyPr>
          <a:lstStyle/>
          <a:p>
            <a:pPr algn="ctr"/>
            <a:r>
              <a:rPr lang="en-US" sz="2400" dirty="0" smtClean="0">
                <a:solidFill>
                  <a:srgbClr val="EEECE1"/>
                </a:solidFill>
                <a:latin typeface="Arial"/>
                <a:cs typeface="Arial"/>
              </a:rPr>
              <a:t>As the core and layers of Mars cooled, </a:t>
            </a:r>
          </a:p>
          <a:p>
            <a:pPr algn="ctr"/>
            <a:r>
              <a:rPr lang="en-US" sz="2400" dirty="0" smtClean="0">
                <a:solidFill>
                  <a:srgbClr val="EEECE1"/>
                </a:solidFill>
                <a:latin typeface="Arial"/>
                <a:cs typeface="Arial"/>
              </a:rPr>
              <a:t>its magnetic field began to disappear. </a:t>
            </a:r>
            <a:endParaRPr lang="en-US" sz="2400" dirty="0">
              <a:solidFill>
                <a:srgbClr val="EEECE1"/>
              </a:solidFill>
              <a:latin typeface="Arial"/>
              <a:cs typeface="Arial"/>
            </a:endParaRPr>
          </a:p>
        </p:txBody>
      </p:sp>
      <p:pic>
        <p:nvPicPr>
          <p:cNvPr id="2" name="Picture 1"/>
          <p:cNvPicPr>
            <a:picLocks noChangeAspect="1"/>
          </p:cNvPicPr>
          <p:nvPr/>
        </p:nvPicPr>
        <p:blipFill>
          <a:blip r:embed="rId3"/>
          <a:stretch>
            <a:fillRect/>
          </a:stretch>
        </p:blipFill>
        <p:spPr>
          <a:xfrm>
            <a:off x="4622800" y="2634832"/>
            <a:ext cx="4521200" cy="3616960"/>
          </a:xfrm>
          <a:prstGeom prst="rect">
            <a:avLst/>
          </a:prstGeom>
          <a:ln>
            <a:noFill/>
          </a:ln>
          <a:effectLst>
            <a:softEdge rad="112500"/>
          </a:effec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278463"/>
            <a:ext cx="4487333" cy="3590908"/>
          </a:xfrm>
          <a:prstGeom prst="rect">
            <a:avLst/>
          </a:prstGeom>
          <a:ln>
            <a:noFill/>
          </a:ln>
          <a:effectLst>
            <a:softEdge rad="112500"/>
          </a:effectLst>
        </p:spPr>
      </p:pic>
      <p:sp>
        <p:nvSpPr>
          <p:cNvPr id="6" name="TextBox 5"/>
          <p:cNvSpPr txBox="1"/>
          <p:nvPr/>
        </p:nvSpPr>
        <p:spPr>
          <a:xfrm>
            <a:off x="274320" y="4895180"/>
            <a:ext cx="4033519" cy="307777"/>
          </a:xfrm>
          <a:prstGeom prst="rect">
            <a:avLst/>
          </a:prstGeom>
          <a:noFill/>
        </p:spPr>
        <p:txBody>
          <a:bodyPr wrap="square" rtlCol="0">
            <a:spAutoFit/>
          </a:bodyPr>
          <a:lstStyle/>
          <a:p>
            <a:pPr algn="ctr"/>
            <a:r>
              <a:rPr lang="en-US" sz="1400" dirty="0" smtClean="0">
                <a:solidFill>
                  <a:srgbClr val="7F7F7F"/>
                </a:solidFill>
                <a:latin typeface="Arial"/>
                <a:cs typeface="Arial"/>
              </a:rPr>
              <a:t>Ancient Global Magnetosphere</a:t>
            </a:r>
            <a:endParaRPr lang="en-US" sz="1400" dirty="0">
              <a:solidFill>
                <a:srgbClr val="7F7F7F"/>
              </a:solidFill>
              <a:latin typeface="Arial"/>
              <a:cs typeface="Arial"/>
            </a:endParaRPr>
          </a:p>
        </p:txBody>
      </p:sp>
      <p:sp>
        <p:nvSpPr>
          <p:cNvPr id="7" name="TextBox 6"/>
          <p:cNvSpPr txBox="1"/>
          <p:nvPr/>
        </p:nvSpPr>
        <p:spPr>
          <a:xfrm>
            <a:off x="4826000" y="6251712"/>
            <a:ext cx="4033519" cy="307777"/>
          </a:xfrm>
          <a:prstGeom prst="rect">
            <a:avLst/>
          </a:prstGeom>
          <a:noFill/>
        </p:spPr>
        <p:txBody>
          <a:bodyPr wrap="square" rtlCol="0">
            <a:spAutoFit/>
          </a:bodyPr>
          <a:lstStyle/>
          <a:p>
            <a:pPr algn="ctr"/>
            <a:r>
              <a:rPr lang="en-US" sz="1400" dirty="0" smtClean="0">
                <a:solidFill>
                  <a:srgbClr val="7F7F7F"/>
                </a:solidFill>
                <a:latin typeface="Arial"/>
                <a:cs typeface="Arial"/>
              </a:rPr>
              <a:t>Local Remnants of a Magnetosphere</a:t>
            </a:r>
            <a:endParaRPr lang="en-US" sz="1400" dirty="0">
              <a:solidFill>
                <a:srgbClr val="7F7F7F"/>
              </a:solidFill>
              <a:latin typeface="Arial"/>
              <a:cs typeface="Arial"/>
            </a:endParaRPr>
          </a:p>
        </p:txBody>
      </p:sp>
      <p:sp>
        <p:nvSpPr>
          <p:cNvPr id="8" name="Rectangle 7"/>
          <p:cNvSpPr/>
          <p:nvPr/>
        </p:nvSpPr>
        <p:spPr>
          <a:xfrm>
            <a:off x="5118103" y="1748130"/>
            <a:ext cx="3640665" cy="830997"/>
          </a:xfrm>
          <a:prstGeom prst="rect">
            <a:avLst/>
          </a:prstGeom>
        </p:spPr>
        <p:txBody>
          <a:bodyPr wrap="square">
            <a:spAutoFit/>
          </a:bodyPr>
          <a:lstStyle/>
          <a:p>
            <a:pPr algn="ctr"/>
            <a:r>
              <a:rPr lang="en-US" sz="2400" dirty="0" smtClean="0">
                <a:solidFill>
                  <a:srgbClr val="EEECE1"/>
                </a:solidFill>
              </a:rPr>
              <a:t>Today, only local </a:t>
            </a:r>
          </a:p>
          <a:p>
            <a:pPr algn="ctr"/>
            <a:r>
              <a:rPr lang="en-US" sz="2400" dirty="0" smtClean="0">
                <a:solidFill>
                  <a:srgbClr val="EEECE1"/>
                </a:solidFill>
              </a:rPr>
              <a:t>magnetic fields remain.</a:t>
            </a:r>
            <a:endParaRPr lang="en-US" sz="2400" dirty="0">
              <a:solidFill>
                <a:srgbClr val="EEECE1"/>
              </a:solidFill>
            </a:endParaRPr>
          </a:p>
        </p:txBody>
      </p:sp>
    </p:spTree>
    <p:extLst>
      <p:ext uri="{BB962C8B-B14F-4D97-AF65-F5344CB8AC3E}">
        <p14:creationId xmlns:p14="http://schemas.microsoft.com/office/powerpoint/2010/main" val="27772706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92000"/>
            <a:ext cx="9143999" cy="830997"/>
          </a:xfrm>
          <a:prstGeom prst="rect">
            <a:avLst/>
          </a:prstGeom>
          <a:noFill/>
        </p:spPr>
        <p:txBody>
          <a:bodyPr wrap="square" rtlCol="0">
            <a:spAutoFit/>
          </a:bodyPr>
          <a:lstStyle/>
          <a:p>
            <a:pPr algn="ctr"/>
            <a:r>
              <a:rPr lang="en-US" sz="2400" dirty="0" smtClean="0">
                <a:solidFill>
                  <a:srgbClr val="EEECE1"/>
                </a:solidFill>
                <a:latin typeface="Arial"/>
                <a:cs typeface="Arial"/>
              </a:rPr>
              <a:t>As the magnetic field turned off, the solar wind </a:t>
            </a:r>
          </a:p>
          <a:p>
            <a:pPr algn="ctr"/>
            <a:r>
              <a:rPr lang="en-US" sz="2400" dirty="0" smtClean="0">
                <a:solidFill>
                  <a:srgbClr val="EEECE1"/>
                </a:solidFill>
                <a:latin typeface="Arial"/>
                <a:cs typeface="Arial"/>
              </a:rPr>
              <a:t>began stripping Mars of more of its atmosphere. </a:t>
            </a:r>
            <a:endParaRPr lang="en-US" sz="2400" dirty="0">
              <a:solidFill>
                <a:srgbClr val="EEECE1"/>
              </a:solidFill>
              <a:latin typeface="Arial"/>
              <a:cs typeface="Arial"/>
            </a:endParaRPr>
          </a:p>
        </p:txBody>
      </p:sp>
      <p:pic>
        <p:nvPicPr>
          <p:cNvPr id="4" name="Picture 3" descr="Screen shot 2013-10-02 at 11.53.41 AM.png"/>
          <p:cNvPicPr>
            <a:picLocks noChangeAspect="1"/>
          </p:cNvPicPr>
          <p:nvPr/>
        </p:nvPicPr>
        <p:blipFill rotWithShape="1">
          <a:blip r:embed="rId3" cstate="screen">
            <a:extLst>
              <a:ext uri="{28A0092B-C50C-407E-A947-70E740481C1C}">
                <a14:useLocalDpi xmlns:a14="http://schemas.microsoft.com/office/drawing/2010/main"/>
              </a:ext>
            </a:extLst>
          </a:blip>
          <a:srcRect l="2557" r="7842" b="7522"/>
          <a:stretch/>
        </p:blipFill>
        <p:spPr>
          <a:xfrm>
            <a:off x="0" y="1549400"/>
            <a:ext cx="9144000" cy="5308600"/>
          </a:xfrm>
          <a:prstGeom prst="rect">
            <a:avLst/>
          </a:prstGeom>
          <a:ln>
            <a:noFill/>
          </a:ln>
          <a:effectLst>
            <a:softEdge rad="112500"/>
          </a:effectLst>
        </p:spPr>
      </p:pic>
    </p:spTree>
    <p:extLst>
      <p:ext uri="{BB962C8B-B14F-4D97-AF65-F5344CB8AC3E}">
        <p14:creationId xmlns:p14="http://schemas.microsoft.com/office/powerpoint/2010/main" val="23191589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P-crosscutting_goals_sample04_black.png"/>
          <p:cNvPicPr>
            <a:picLocks noChangeAspect="1"/>
          </p:cNvPicPr>
          <p:nvPr/>
        </p:nvPicPr>
        <p:blipFill rotWithShape="1">
          <a:blip r:embed="rId3" cstate="screen">
            <a:extLst>
              <a:ext uri="{28A0092B-C50C-407E-A947-70E740481C1C}">
                <a14:useLocalDpi xmlns:a14="http://schemas.microsoft.com/office/drawing/2010/main"/>
              </a:ext>
            </a:extLst>
          </a:blip>
          <a:srcRect t="6338" b="4985"/>
          <a:stretch/>
        </p:blipFill>
        <p:spPr>
          <a:xfrm>
            <a:off x="645046" y="1397000"/>
            <a:ext cx="7927454" cy="5422900"/>
          </a:xfrm>
          <a:prstGeom prst="rect">
            <a:avLst/>
          </a:prstGeom>
        </p:spPr>
      </p:pic>
      <p:sp>
        <p:nvSpPr>
          <p:cNvPr id="26" name="TextBox 25"/>
          <p:cNvSpPr txBox="1"/>
          <p:nvPr/>
        </p:nvSpPr>
        <p:spPr>
          <a:xfrm>
            <a:off x="0" y="402071"/>
            <a:ext cx="9143999" cy="461665"/>
          </a:xfrm>
          <a:prstGeom prst="rect">
            <a:avLst/>
          </a:prstGeom>
          <a:noFill/>
        </p:spPr>
        <p:txBody>
          <a:bodyPr wrap="square" rtlCol="0">
            <a:spAutoFit/>
          </a:bodyPr>
          <a:lstStyle/>
          <a:p>
            <a:pPr algn="ctr"/>
            <a:r>
              <a:rPr lang="en-US" sz="2400" dirty="0" smtClean="0">
                <a:solidFill>
                  <a:srgbClr val="EEECE1"/>
                </a:solidFill>
                <a:latin typeface="Arial"/>
                <a:cs typeface="Arial"/>
              </a:rPr>
              <a:t>Mars missions contribute to key science goals and themes.</a:t>
            </a:r>
          </a:p>
        </p:txBody>
      </p:sp>
    </p:spTree>
    <p:extLst>
      <p:ext uri="{BB962C8B-B14F-4D97-AF65-F5344CB8AC3E}">
        <p14:creationId xmlns:p14="http://schemas.microsoft.com/office/powerpoint/2010/main" val="10913805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59736"/>
            <a:ext cx="9143999" cy="830997"/>
          </a:xfrm>
          <a:prstGeom prst="rect">
            <a:avLst/>
          </a:prstGeom>
          <a:noFill/>
        </p:spPr>
        <p:txBody>
          <a:bodyPr wrap="square" rtlCol="0">
            <a:spAutoFit/>
          </a:bodyPr>
          <a:lstStyle/>
          <a:p>
            <a:pPr algn="ctr"/>
            <a:r>
              <a:rPr lang="en-US" sz="2400" dirty="0" smtClean="0">
                <a:solidFill>
                  <a:srgbClr val="EEECE1"/>
                </a:solidFill>
                <a:latin typeface="Arial"/>
                <a:cs typeface="Arial"/>
              </a:rPr>
              <a:t>Over several hundred million years, </a:t>
            </a:r>
          </a:p>
          <a:p>
            <a:pPr algn="ctr"/>
            <a:r>
              <a:rPr lang="en-US" sz="2400" dirty="0" smtClean="0">
                <a:solidFill>
                  <a:srgbClr val="EEECE1"/>
                </a:solidFill>
                <a:latin typeface="Arial"/>
                <a:cs typeface="Arial"/>
              </a:rPr>
              <a:t>Mars has lost most of its atmosphere. </a:t>
            </a:r>
            <a:endParaRPr lang="en-US" sz="2400" dirty="0">
              <a:solidFill>
                <a:srgbClr val="EEECE1"/>
              </a:solidFill>
              <a:latin typeface="Arial"/>
              <a:cs typeface="Arial"/>
            </a:endParaRPr>
          </a:p>
        </p:txBody>
      </p:sp>
      <p:pic>
        <p:nvPicPr>
          <p:cNvPr id="4" name="Picture 3" descr="Screen shot 2013-10-02 at 11.53.4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14500"/>
            <a:ext cx="9144000" cy="5143500"/>
          </a:xfrm>
          <a:prstGeom prst="rect">
            <a:avLst/>
          </a:prstGeom>
          <a:ln>
            <a:noFill/>
          </a:ln>
          <a:effectLst>
            <a:softEdge rad="112500"/>
          </a:effectLst>
        </p:spPr>
      </p:pic>
    </p:spTree>
    <p:extLst>
      <p:ext uri="{BB962C8B-B14F-4D97-AF65-F5344CB8AC3E}">
        <p14:creationId xmlns:p14="http://schemas.microsoft.com/office/powerpoint/2010/main" val="3012396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934" y="0"/>
            <a:ext cx="9144000" cy="2167467"/>
          </a:xfrm>
          <a:prstGeom prst="rect">
            <a:avLst/>
          </a:prstGeom>
        </p:spPr>
      </p:pic>
      <p:pic>
        <p:nvPicPr>
          <p:cNvPr id="3" name="Picture 2" descr="Screen shot 2013-10-14 at 9.35.32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 y="1714500"/>
            <a:ext cx="9144000" cy="5143500"/>
          </a:xfrm>
          <a:prstGeom prst="rect">
            <a:avLst/>
          </a:prstGeom>
        </p:spPr>
      </p:pic>
      <p:sp>
        <p:nvSpPr>
          <p:cNvPr id="7" name="Rectangle 6"/>
          <p:cNvSpPr/>
          <p:nvPr/>
        </p:nvSpPr>
        <p:spPr>
          <a:xfrm>
            <a:off x="5543299" y="3617729"/>
            <a:ext cx="3583765" cy="1200328"/>
          </a:xfrm>
          <a:prstGeom prst="rect">
            <a:avLst/>
          </a:prstGeom>
        </p:spPr>
        <p:txBody>
          <a:bodyPr wrap="square">
            <a:spAutoFit/>
          </a:bodyPr>
          <a:lstStyle/>
          <a:p>
            <a:pPr algn="ctr"/>
            <a:r>
              <a:rPr lang="en-US" sz="2400" dirty="0" smtClean="0">
                <a:solidFill>
                  <a:srgbClr val="EEECE1"/>
                </a:solidFill>
                <a:latin typeface="Arial"/>
                <a:cs typeface="Arial"/>
              </a:rPr>
              <a:t>It continues to be stripped away today,</a:t>
            </a:r>
          </a:p>
          <a:p>
            <a:pPr algn="ctr"/>
            <a:r>
              <a:rPr lang="en-US" sz="2400" dirty="0" smtClean="0">
                <a:solidFill>
                  <a:srgbClr val="EEECE1"/>
                </a:solidFill>
                <a:latin typeface="Arial"/>
                <a:cs typeface="Arial"/>
              </a:rPr>
              <a:t>but at a much lower rate. </a:t>
            </a:r>
            <a:endParaRPr lang="en-US" sz="2400" dirty="0">
              <a:solidFill>
                <a:srgbClr val="EEECE1"/>
              </a:solidFill>
              <a:latin typeface="Arial"/>
              <a:cs typeface="Arial"/>
            </a:endParaRPr>
          </a:p>
        </p:txBody>
      </p:sp>
    </p:spTree>
    <p:extLst>
      <p:ext uri="{BB962C8B-B14F-4D97-AF65-F5344CB8AC3E}">
        <p14:creationId xmlns:p14="http://schemas.microsoft.com/office/powerpoint/2010/main" val="20247240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3 at 9.12.28 AM.png"/>
          <p:cNvPicPr>
            <a:picLocks noChangeAspect="1"/>
          </p:cNvPicPr>
          <p:nvPr/>
        </p:nvPicPr>
        <p:blipFill rotWithShape="1">
          <a:blip r:embed="rId3" cstate="screen">
            <a:extLst>
              <a:ext uri="{28A0092B-C50C-407E-A947-70E740481C1C}">
                <a14:useLocalDpi xmlns:a14="http://schemas.microsoft.com/office/drawing/2010/main"/>
              </a:ext>
            </a:extLst>
          </a:blip>
          <a:srcRect l="-254"/>
          <a:stretch/>
        </p:blipFill>
        <p:spPr>
          <a:xfrm rot="1444152">
            <a:off x="440176" y="2147625"/>
            <a:ext cx="8719595" cy="4315875"/>
          </a:xfrm>
          <a:prstGeom prst="rect">
            <a:avLst/>
          </a:prstGeom>
          <a:ln>
            <a:noFill/>
          </a:ln>
          <a:effectLst>
            <a:softEdge rad="112500"/>
          </a:effectLst>
        </p:spPr>
      </p:pic>
      <p:sp>
        <p:nvSpPr>
          <p:cNvPr id="3" name="TextBox 2"/>
          <p:cNvSpPr txBox="1"/>
          <p:nvPr/>
        </p:nvSpPr>
        <p:spPr>
          <a:xfrm>
            <a:off x="1549428" y="279400"/>
            <a:ext cx="7188200" cy="1200328"/>
          </a:xfrm>
          <a:prstGeom prst="rect">
            <a:avLst/>
          </a:prstGeom>
          <a:noFill/>
        </p:spPr>
        <p:txBody>
          <a:bodyPr wrap="square" rtlCol="0">
            <a:spAutoFit/>
          </a:bodyPr>
          <a:lstStyle/>
          <a:p>
            <a:r>
              <a:rPr lang="en-US" sz="2400" dirty="0" smtClean="0">
                <a:solidFill>
                  <a:srgbClr val="EEECE1"/>
                </a:solidFill>
                <a:latin typeface="Arial"/>
                <a:cs typeface="Arial"/>
              </a:rPr>
              <a:t>Without a strong global magnetosphere, </a:t>
            </a:r>
          </a:p>
          <a:p>
            <a:endParaRPr lang="en-US" sz="2400" dirty="0" smtClean="0">
              <a:solidFill>
                <a:srgbClr val="EEECE1"/>
              </a:solidFill>
              <a:latin typeface="Arial"/>
              <a:cs typeface="Arial"/>
            </a:endParaRPr>
          </a:p>
          <a:p>
            <a:r>
              <a:rPr lang="en-US" sz="2400" dirty="0" smtClean="0">
                <a:solidFill>
                  <a:srgbClr val="EEECE1"/>
                </a:solidFill>
                <a:latin typeface="Arial"/>
                <a:cs typeface="Arial"/>
              </a:rPr>
              <a:t>                                    Mars is vulnerable.</a:t>
            </a:r>
            <a:endParaRPr lang="en-US" sz="2400" dirty="0">
              <a:solidFill>
                <a:srgbClr val="EEECE1"/>
              </a:solidFill>
              <a:latin typeface="Arial"/>
              <a:cs typeface="Arial"/>
            </a:endParaRPr>
          </a:p>
        </p:txBody>
      </p:sp>
    </p:spTree>
    <p:extLst>
      <p:ext uri="{BB962C8B-B14F-4D97-AF65-F5344CB8AC3E}">
        <p14:creationId xmlns:p14="http://schemas.microsoft.com/office/powerpoint/2010/main" val="39146203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247"/>
          <a:stretch/>
        </p:blipFill>
        <p:spPr>
          <a:xfrm>
            <a:off x="84667" y="1579429"/>
            <a:ext cx="8969026" cy="4990704"/>
          </a:xfrm>
          <a:prstGeom prst="rect">
            <a:avLst/>
          </a:prstGeom>
          <a:ln>
            <a:noFill/>
          </a:ln>
          <a:effectLst>
            <a:softEdge rad="112500"/>
          </a:effectLst>
        </p:spPr>
      </p:pic>
      <p:sp>
        <p:nvSpPr>
          <p:cNvPr id="5" name="TextBox 4"/>
          <p:cNvSpPr txBox="1"/>
          <p:nvPr/>
        </p:nvSpPr>
        <p:spPr>
          <a:xfrm>
            <a:off x="0" y="254000"/>
            <a:ext cx="9245600" cy="830997"/>
          </a:xfrm>
          <a:prstGeom prst="rect">
            <a:avLst/>
          </a:prstGeom>
          <a:noFill/>
        </p:spPr>
        <p:txBody>
          <a:bodyPr wrap="square" rtlCol="0">
            <a:spAutoFit/>
          </a:bodyPr>
          <a:lstStyle/>
          <a:p>
            <a:pPr algn="ctr"/>
            <a:r>
              <a:rPr lang="en-US" sz="2400" dirty="0" smtClean="0">
                <a:solidFill>
                  <a:srgbClr val="EEECE1"/>
                </a:solidFill>
                <a:latin typeface="Arial"/>
                <a:cs typeface="Arial"/>
              </a:rPr>
              <a:t>When an ultraviolet photon from the Sun crashes into </a:t>
            </a:r>
          </a:p>
          <a:p>
            <a:pPr algn="ctr"/>
            <a:r>
              <a:rPr lang="en-US" sz="2400" dirty="0" smtClean="0">
                <a:solidFill>
                  <a:srgbClr val="EEECE1"/>
                </a:solidFill>
                <a:latin typeface="Arial"/>
                <a:cs typeface="Arial"/>
              </a:rPr>
              <a:t>a molecule in the Martian atmosphere . . .   </a:t>
            </a:r>
            <a:endParaRPr lang="en-US" sz="2400" dirty="0">
              <a:solidFill>
                <a:srgbClr val="EEECE1"/>
              </a:solidFill>
              <a:latin typeface="Arial"/>
              <a:cs typeface="Arial"/>
            </a:endParaRPr>
          </a:p>
        </p:txBody>
      </p:sp>
    </p:spTree>
    <p:extLst>
      <p:ext uri="{BB962C8B-B14F-4D97-AF65-F5344CB8AC3E}">
        <p14:creationId xmlns:p14="http://schemas.microsoft.com/office/powerpoint/2010/main" val="7908957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3 at 9.13.36 AM.png"/>
          <p:cNvPicPr>
            <a:picLocks noChangeAspect="1"/>
          </p:cNvPicPr>
          <p:nvPr/>
        </p:nvPicPr>
        <p:blipFill rotWithShape="1">
          <a:blip r:embed="rId3" cstate="screen">
            <a:extLst>
              <a:ext uri="{28A0092B-C50C-407E-A947-70E740481C1C}">
                <a14:useLocalDpi xmlns:a14="http://schemas.microsoft.com/office/drawing/2010/main"/>
              </a:ext>
            </a:extLst>
          </a:blip>
          <a:srcRect l="15741" t="-2546" r="4224" b="2546"/>
          <a:stretch/>
        </p:blipFill>
        <p:spPr>
          <a:xfrm>
            <a:off x="0" y="1371601"/>
            <a:ext cx="9144000" cy="5486400"/>
          </a:xfrm>
          <a:prstGeom prst="rect">
            <a:avLst/>
          </a:prstGeom>
          <a:ln>
            <a:noFill/>
          </a:ln>
          <a:effectLst>
            <a:softEdge rad="112500"/>
          </a:effectLst>
        </p:spPr>
      </p:pic>
      <p:sp>
        <p:nvSpPr>
          <p:cNvPr id="3" name="TextBox 2"/>
          <p:cNvSpPr txBox="1"/>
          <p:nvPr/>
        </p:nvSpPr>
        <p:spPr>
          <a:xfrm>
            <a:off x="0" y="254000"/>
            <a:ext cx="9245600" cy="830997"/>
          </a:xfrm>
          <a:prstGeom prst="rect">
            <a:avLst/>
          </a:prstGeom>
          <a:noFill/>
        </p:spPr>
        <p:txBody>
          <a:bodyPr wrap="square" rtlCol="0">
            <a:spAutoFit/>
          </a:bodyPr>
          <a:lstStyle/>
          <a:p>
            <a:pPr algn="ctr"/>
            <a:r>
              <a:rPr lang="en-US" sz="2400" dirty="0" smtClean="0">
                <a:solidFill>
                  <a:srgbClr val="EEECE1"/>
                </a:solidFill>
                <a:latin typeface="Arial"/>
                <a:cs typeface="Arial"/>
              </a:rPr>
              <a:t>. . . </a:t>
            </a:r>
            <a:r>
              <a:rPr lang="en-US" sz="2400" dirty="0">
                <a:solidFill>
                  <a:srgbClr val="EEECE1"/>
                </a:solidFill>
                <a:latin typeface="Arial"/>
                <a:cs typeface="Arial"/>
              </a:rPr>
              <a:t>i</a:t>
            </a:r>
            <a:r>
              <a:rPr lang="en-US" sz="2400" dirty="0" smtClean="0">
                <a:solidFill>
                  <a:srgbClr val="EEECE1"/>
                </a:solidFill>
                <a:latin typeface="Arial"/>
                <a:cs typeface="Arial"/>
              </a:rPr>
              <a:t>t knocks away an electron, </a:t>
            </a:r>
          </a:p>
          <a:p>
            <a:pPr algn="ctr"/>
            <a:r>
              <a:rPr lang="en-US" sz="2400" dirty="0">
                <a:solidFill>
                  <a:srgbClr val="EEECE1"/>
                </a:solidFill>
                <a:latin typeface="Arial"/>
                <a:cs typeface="Arial"/>
              </a:rPr>
              <a:t>t</a:t>
            </a:r>
            <a:r>
              <a:rPr lang="en-US" sz="2400" dirty="0" smtClean="0">
                <a:solidFill>
                  <a:srgbClr val="EEECE1"/>
                </a:solidFill>
                <a:latin typeface="Arial"/>
                <a:cs typeface="Arial"/>
              </a:rPr>
              <a:t>urning the molecule into an ion.</a:t>
            </a:r>
            <a:endParaRPr lang="en-US" sz="2400" dirty="0">
              <a:solidFill>
                <a:srgbClr val="EEECE1"/>
              </a:solidFill>
              <a:latin typeface="Arial"/>
              <a:cs typeface="Arial"/>
            </a:endParaRPr>
          </a:p>
        </p:txBody>
      </p:sp>
    </p:spTree>
    <p:extLst>
      <p:ext uri="{BB962C8B-B14F-4D97-AF65-F5344CB8AC3E}">
        <p14:creationId xmlns:p14="http://schemas.microsoft.com/office/powerpoint/2010/main" val="39146203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3 at 9.15.05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97746"/>
            <a:ext cx="9042400" cy="5960254"/>
          </a:xfrm>
          <a:prstGeom prst="rect">
            <a:avLst/>
          </a:prstGeom>
          <a:ln>
            <a:noFill/>
          </a:ln>
          <a:effectLst>
            <a:softEdge rad="112500"/>
          </a:effectLst>
        </p:spPr>
      </p:pic>
      <p:sp>
        <p:nvSpPr>
          <p:cNvPr id="3" name="TextBox 2"/>
          <p:cNvSpPr txBox="1"/>
          <p:nvPr/>
        </p:nvSpPr>
        <p:spPr>
          <a:xfrm>
            <a:off x="426643" y="107060"/>
            <a:ext cx="5199458" cy="830997"/>
          </a:xfrm>
          <a:prstGeom prst="rect">
            <a:avLst/>
          </a:prstGeom>
          <a:noFill/>
        </p:spPr>
        <p:txBody>
          <a:bodyPr wrap="square" rtlCol="0">
            <a:spAutoFit/>
          </a:bodyPr>
          <a:lstStyle/>
          <a:p>
            <a:r>
              <a:rPr lang="en-US" sz="2400" dirty="0" smtClean="0">
                <a:solidFill>
                  <a:schemeClr val="bg2"/>
                </a:solidFill>
                <a:latin typeface="Arial"/>
                <a:cs typeface="Arial"/>
              </a:rPr>
              <a:t>When the Sun’s </a:t>
            </a:r>
            <a:r>
              <a:rPr lang="en-US" sz="2400" dirty="0" smtClean="0">
                <a:solidFill>
                  <a:srgbClr val="FF7C2B"/>
                </a:solidFill>
                <a:latin typeface="Arial"/>
                <a:cs typeface="Arial"/>
              </a:rPr>
              <a:t>magnetic field </a:t>
            </a:r>
          </a:p>
          <a:p>
            <a:r>
              <a:rPr lang="en-US" sz="2400" dirty="0" smtClean="0">
                <a:solidFill>
                  <a:srgbClr val="FF7C2B"/>
                </a:solidFill>
                <a:latin typeface="Arial"/>
                <a:cs typeface="Arial"/>
              </a:rPr>
              <a:t>grazes the Martian atmosphere, </a:t>
            </a:r>
          </a:p>
        </p:txBody>
      </p:sp>
      <p:sp>
        <p:nvSpPr>
          <p:cNvPr id="5" name="Rectangle 4"/>
          <p:cNvSpPr/>
          <p:nvPr/>
        </p:nvSpPr>
        <p:spPr>
          <a:xfrm>
            <a:off x="6477000" y="4096435"/>
            <a:ext cx="2387600" cy="1569660"/>
          </a:xfrm>
          <a:prstGeom prst="rect">
            <a:avLst/>
          </a:prstGeom>
        </p:spPr>
        <p:txBody>
          <a:bodyPr wrap="square">
            <a:spAutoFit/>
          </a:bodyPr>
          <a:lstStyle/>
          <a:p>
            <a:pPr algn="ctr"/>
            <a:r>
              <a:rPr lang="en-US" sz="2400" dirty="0">
                <a:solidFill>
                  <a:srgbClr val="3366FF"/>
                </a:solidFill>
                <a:latin typeface="Arial"/>
                <a:cs typeface="Arial"/>
              </a:rPr>
              <a:t>ions spin around it and get carried off into space.</a:t>
            </a:r>
          </a:p>
        </p:txBody>
      </p:sp>
      <p:cxnSp>
        <p:nvCxnSpPr>
          <p:cNvPr id="6" name="Straight Arrow Connector 5"/>
          <p:cNvCxnSpPr/>
          <p:nvPr/>
        </p:nvCxnSpPr>
        <p:spPr>
          <a:xfrm>
            <a:off x="626531" y="1083732"/>
            <a:ext cx="0" cy="1371600"/>
          </a:xfrm>
          <a:prstGeom prst="straightConnector1">
            <a:avLst/>
          </a:prstGeom>
          <a:ln>
            <a:solidFill>
              <a:srgbClr val="E46C0A"/>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46203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3 at 9.15.56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TextBox 2"/>
          <p:cNvSpPr txBox="1"/>
          <p:nvPr/>
        </p:nvSpPr>
        <p:spPr>
          <a:xfrm>
            <a:off x="88900" y="3746500"/>
            <a:ext cx="6921500" cy="830997"/>
          </a:xfrm>
          <a:prstGeom prst="rect">
            <a:avLst/>
          </a:prstGeom>
          <a:noFill/>
        </p:spPr>
        <p:txBody>
          <a:bodyPr wrap="square" rtlCol="0">
            <a:spAutoFit/>
          </a:bodyPr>
          <a:lstStyle/>
          <a:p>
            <a:pPr algn="ctr"/>
            <a:r>
              <a:rPr lang="en-US" sz="2400" dirty="0" smtClean="0">
                <a:solidFill>
                  <a:srgbClr val="EEECE1"/>
                </a:solidFill>
                <a:latin typeface="Arial"/>
                <a:cs typeface="Arial"/>
              </a:rPr>
              <a:t>The Sun’s </a:t>
            </a:r>
            <a:r>
              <a:rPr lang="en-US" sz="2400" dirty="0" smtClean="0">
                <a:solidFill>
                  <a:srgbClr val="FF7C2B"/>
                </a:solidFill>
                <a:latin typeface="Arial"/>
                <a:cs typeface="Arial"/>
              </a:rPr>
              <a:t>magnetic field </a:t>
            </a:r>
            <a:r>
              <a:rPr lang="en-US" sz="2400" dirty="0" smtClean="0">
                <a:solidFill>
                  <a:srgbClr val="EEECE1"/>
                </a:solidFill>
                <a:latin typeface="Arial"/>
                <a:cs typeface="Arial"/>
              </a:rPr>
              <a:t>also flings </a:t>
            </a:r>
            <a:r>
              <a:rPr lang="en-US" sz="2400" dirty="0" smtClean="0">
                <a:solidFill>
                  <a:schemeClr val="tx2">
                    <a:lumMod val="60000"/>
                    <a:lumOff val="40000"/>
                  </a:schemeClr>
                </a:solidFill>
                <a:latin typeface="Arial"/>
                <a:cs typeface="Arial"/>
              </a:rPr>
              <a:t>ions</a:t>
            </a:r>
          </a:p>
          <a:p>
            <a:pPr algn="ctr"/>
            <a:r>
              <a:rPr lang="en-US" sz="2400" dirty="0" smtClean="0">
                <a:solidFill>
                  <a:srgbClr val="EEECE1"/>
                </a:solidFill>
                <a:latin typeface="Arial"/>
                <a:cs typeface="Arial"/>
              </a:rPr>
              <a:t>right back into the Martian atmosphere.</a:t>
            </a:r>
          </a:p>
        </p:txBody>
      </p:sp>
      <p:cxnSp>
        <p:nvCxnSpPr>
          <p:cNvPr id="4" name="Straight Arrow Connector 3"/>
          <p:cNvCxnSpPr/>
          <p:nvPr/>
        </p:nvCxnSpPr>
        <p:spPr>
          <a:xfrm flipV="1">
            <a:off x="2692400" y="1913468"/>
            <a:ext cx="1" cy="1862665"/>
          </a:xfrm>
          <a:prstGeom prst="straightConnector1">
            <a:avLst/>
          </a:prstGeom>
          <a:ln>
            <a:solidFill>
              <a:srgbClr val="E46C0A"/>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46203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3 at 9.16.53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133" y="1143001"/>
            <a:ext cx="8957733" cy="4581385"/>
          </a:xfrm>
          <a:prstGeom prst="rect">
            <a:avLst/>
          </a:prstGeom>
          <a:ln>
            <a:noFill/>
          </a:ln>
          <a:effectLst>
            <a:softEdge rad="112500"/>
          </a:effectLst>
        </p:spPr>
      </p:pic>
      <p:sp>
        <p:nvSpPr>
          <p:cNvPr id="5" name="TextBox 4"/>
          <p:cNvSpPr txBox="1"/>
          <p:nvPr/>
        </p:nvSpPr>
        <p:spPr>
          <a:xfrm>
            <a:off x="50797" y="5883073"/>
            <a:ext cx="9025467" cy="830997"/>
          </a:xfrm>
          <a:prstGeom prst="rect">
            <a:avLst/>
          </a:prstGeom>
          <a:solidFill>
            <a:schemeClr val="tx1">
              <a:alpha val="55000"/>
            </a:schemeClr>
          </a:solidFill>
        </p:spPr>
        <p:txBody>
          <a:bodyPr wrap="square" rtlCol="0">
            <a:spAutoFit/>
          </a:bodyPr>
          <a:lstStyle/>
          <a:p>
            <a:pPr algn="ctr"/>
            <a:r>
              <a:rPr lang="en-US" sz="2400" dirty="0" smtClean="0">
                <a:solidFill>
                  <a:schemeClr val="bg2"/>
                </a:solidFill>
                <a:latin typeface="Arial"/>
                <a:cs typeface="Arial"/>
              </a:rPr>
              <a:t>Like hitting balls in a game of pool, they slam into </a:t>
            </a:r>
          </a:p>
          <a:p>
            <a:pPr algn="ctr"/>
            <a:r>
              <a:rPr lang="en-US" sz="2400" dirty="0" smtClean="0">
                <a:solidFill>
                  <a:schemeClr val="bg2"/>
                </a:solidFill>
                <a:latin typeface="Arial"/>
                <a:cs typeface="Arial"/>
              </a:rPr>
              <a:t>one atom </a:t>
            </a:r>
            <a:r>
              <a:rPr lang="en-US" sz="2400" dirty="0">
                <a:solidFill>
                  <a:schemeClr val="bg2"/>
                </a:solidFill>
                <a:latin typeface="Arial"/>
                <a:cs typeface="Arial"/>
              </a:rPr>
              <a:t>after </a:t>
            </a:r>
            <a:r>
              <a:rPr lang="en-US" sz="2400" dirty="0" smtClean="0">
                <a:solidFill>
                  <a:schemeClr val="bg2"/>
                </a:solidFill>
                <a:latin typeface="Arial"/>
                <a:cs typeface="Arial"/>
              </a:rPr>
              <a:t>another, flinging atoms everywhere.</a:t>
            </a:r>
          </a:p>
        </p:txBody>
      </p:sp>
      <p:sp>
        <p:nvSpPr>
          <p:cNvPr id="6" name="TextBox 5"/>
          <p:cNvSpPr txBox="1"/>
          <p:nvPr/>
        </p:nvSpPr>
        <p:spPr>
          <a:xfrm>
            <a:off x="0" y="88900"/>
            <a:ext cx="9144000" cy="830997"/>
          </a:xfrm>
          <a:prstGeom prst="rect">
            <a:avLst/>
          </a:prstGeom>
          <a:noFill/>
        </p:spPr>
        <p:txBody>
          <a:bodyPr wrap="square" rtlCol="0">
            <a:spAutoFit/>
          </a:bodyPr>
          <a:lstStyle/>
          <a:p>
            <a:pPr algn="ctr"/>
            <a:r>
              <a:rPr lang="en-US" sz="2400" dirty="0" smtClean="0">
                <a:solidFill>
                  <a:schemeClr val="bg2"/>
                </a:solidFill>
                <a:latin typeface="Arial"/>
                <a:cs typeface="Arial"/>
              </a:rPr>
              <a:t>Those </a:t>
            </a:r>
            <a:r>
              <a:rPr lang="en-US" sz="2400" dirty="0" smtClean="0">
                <a:solidFill>
                  <a:srgbClr val="3366FF"/>
                </a:solidFill>
                <a:latin typeface="Arial"/>
                <a:cs typeface="Arial"/>
              </a:rPr>
              <a:t>ions</a:t>
            </a:r>
            <a:r>
              <a:rPr lang="en-US" sz="2400" dirty="0" smtClean="0">
                <a:solidFill>
                  <a:schemeClr val="bg2"/>
                </a:solidFill>
                <a:latin typeface="Arial"/>
                <a:cs typeface="Arial"/>
              </a:rPr>
              <a:t> zoom back into the atmosphere</a:t>
            </a:r>
          </a:p>
          <a:p>
            <a:pPr algn="ctr"/>
            <a:r>
              <a:rPr lang="en-US" sz="2400" dirty="0" smtClean="0">
                <a:solidFill>
                  <a:schemeClr val="bg2"/>
                </a:solidFill>
                <a:latin typeface="Arial"/>
                <a:cs typeface="Arial"/>
              </a:rPr>
              <a:t> going over 2 million miles per hour!</a:t>
            </a:r>
          </a:p>
        </p:txBody>
      </p:sp>
    </p:spTree>
    <p:extLst>
      <p:ext uri="{BB962C8B-B14F-4D97-AF65-F5344CB8AC3E}">
        <p14:creationId xmlns:p14="http://schemas.microsoft.com/office/powerpoint/2010/main" val="2291584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03 at 9.17.24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2072456"/>
            <a:ext cx="9107414" cy="4785545"/>
          </a:xfrm>
          <a:prstGeom prst="rect">
            <a:avLst/>
          </a:prstGeom>
        </p:spPr>
      </p:pic>
      <p:sp>
        <p:nvSpPr>
          <p:cNvPr id="5" name="TextBox 4"/>
          <p:cNvSpPr txBox="1"/>
          <p:nvPr/>
        </p:nvSpPr>
        <p:spPr>
          <a:xfrm>
            <a:off x="0" y="88900"/>
            <a:ext cx="9144000" cy="1384995"/>
          </a:xfrm>
          <a:prstGeom prst="rect">
            <a:avLst/>
          </a:prstGeom>
          <a:noFill/>
        </p:spPr>
        <p:txBody>
          <a:bodyPr wrap="square" rtlCol="0">
            <a:spAutoFit/>
          </a:bodyPr>
          <a:lstStyle/>
          <a:p>
            <a:pPr algn="ctr"/>
            <a:r>
              <a:rPr lang="en-US" sz="2400" dirty="0" smtClean="0">
                <a:solidFill>
                  <a:schemeClr val="bg2"/>
                </a:solidFill>
                <a:latin typeface="Arial"/>
                <a:cs typeface="Arial"/>
              </a:rPr>
              <a:t>Some are knocked into space </a:t>
            </a:r>
            <a:r>
              <a:rPr lang="en-US" sz="2400" dirty="0">
                <a:solidFill>
                  <a:schemeClr val="bg2"/>
                </a:solidFill>
                <a:latin typeface="Arial"/>
                <a:cs typeface="Arial"/>
              </a:rPr>
              <a:t>(“sputtered”</a:t>
            </a:r>
            <a:r>
              <a:rPr lang="en-US" sz="2400" dirty="0" smtClean="0">
                <a:solidFill>
                  <a:schemeClr val="bg2"/>
                </a:solidFill>
                <a:latin typeface="Arial"/>
                <a:cs typeface="Arial"/>
              </a:rPr>
              <a:t>).</a:t>
            </a:r>
          </a:p>
          <a:p>
            <a:pPr algn="ctr"/>
            <a:endParaRPr lang="en-US" sz="1200" dirty="0">
              <a:solidFill>
                <a:schemeClr val="bg2"/>
              </a:solidFill>
              <a:latin typeface="Arial"/>
              <a:cs typeface="Arial"/>
            </a:endParaRPr>
          </a:p>
          <a:p>
            <a:pPr algn="ctr"/>
            <a:r>
              <a:rPr lang="en-US" sz="2400" dirty="0" smtClean="0">
                <a:solidFill>
                  <a:schemeClr val="bg2"/>
                </a:solidFill>
                <a:latin typeface="Arial"/>
                <a:cs typeface="Arial"/>
              </a:rPr>
              <a:t>Over billions of years, this sputtering </a:t>
            </a:r>
          </a:p>
          <a:p>
            <a:pPr algn="ctr"/>
            <a:r>
              <a:rPr lang="en-US" sz="2400" dirty="0">
                <a:solidFill>
                  <a:schemeClr val="bg2"/>
                </a:solidFill>
                <a:latin typeface="Arial"/>
                <a:cs typeface="Arial"/>
              </a:rPr>
              <a:t>c</a:t>
            </a:r>
            <a:r>
              <a:rPr lang="en-US" sz="2400" dirty="0" smtClean="0">
                <a:solidFill>
                  <a:schemeClr val="bg2"/>
                </a:solidFill>
                <a:latin typeface="Arial"/>
                <a:cs typeface="Arial"/>
              </a:rPr>
              <a:t>aused a lot of atmospheric loss.</a:t>
            </a:r>
          </a:p>
        </p:txBody>
      </p:sp>
    </p:spTree>
    <p:extLst>
      <p:ext uri="{BB962C8B-B14F-4D97-AF65-F5344CB8AC3E}">
        <p14:creationId xmlns:p14="http://schemas.microsoft.com/office/powerpoint/2010/main" val="40782277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39594"/>
            <a:ext cx="9143999" cy="1200328"/>
          </a:xfrm>
          <a:prstGeom prst="rect">
            <a:avLst/>
          </a:prstGeom>
          <a:noFill/>
        </p:spPr>
        <p:txBody>
          <a:bodyPr wrap="square" rtlCol="0">
            <a:spAutoFit/>
          </a:bodyPr>
          <a:lstStyle/>
          <a:p>
            <a:pPr algn="ctr"/>
            <a:r>
              <a:rPr lang="en-US" sz="2400" dirty="0" smtClean="0">
                <a:solidFill>
                  <a:srgbClr val="EEECE1"/>
                </a:solidFill>
                <a:latin typeface="Arial"/>
                <a:cs typeface="Arial"/>
              </a:rPr>
              <a:t>By measuring the rate of escape to space today,</a:t>
            </a:r>
          </a:p>
          <a:p>
            <a:pPr algn="ctr"/>
            <a:r>
              <a:rPr lang="en-US" sz="2400" dirty="0">
                <a:solidFill>
                  <a:srgbClr val="EEECE1"/>
                </a:solidFill>
                <a:latin typeface="Arial"/>
                <a:cs typeface="Arial"/>
              </a:rPr>
              <a:t>s</a:t>
            </a:r>
            <a:r>
              <a:rPr lang="en-US" sz="2400" dirty="0" smtClean="0">
                <a:solidFill>
                  <a:srgbClr val="EEECE1"/>
                </a:solidFill>
                <a:latin typeface="Arial"/>
                <a:cs typeface="Arial"/>
              </a:rPr>
              <a:t>cientists can infer how Mars’ environment</a:t>
            </a:r>
          </a:p>
          <a:p>
            <a:pPr algn="ctr"/>
            <a:r>
              <a:rPr lang="en-US" sz="2400" dirty="0">
                <a:solidFill>
                  <a:srgbClr val="EEECE1"/>
                </a:solidFill>
                <a:latin typeface="Arial"/>
                <a:cs typeface="Arial"/>
              </a:rPr>
              <a:t>c</a:t>
            </a:r>
            <a:r>
              <a:rPr lang="en-US" sz="2400" dirty="0" smtClean="0">
                <a:solidFill>
                  <a:srgbClr val="EEECE1"/>
                </a:solidFill>
                <a:latin typeface="Arial"/>
                <a:cs typeface="Arial"/>
              </a:rPr>
              <a:t>hanged through its ~4.5 billion year history. </a:t>
            </a:r>
            <a:endParaRPr lang="en-US" sz="2400" dirty="0">
              <a:solidFill>
                <a:srgbClr val="EEECE1"/>
              </a:solidFill>
              <a:latin typeface="Arial"/>
              <a:cs typeface="Arial"/>
            </a:endParaRPr>
          </a:p>
        </p:txBody>
      </p:sp>
      <p:pic>
        <p:nvPicPr>
          <p:cNvPr id="4" name="Picture 3" descr="OceanMars(Half&amp;Half)1008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16100" y="1625600"/>
            <a:ext cx="5240421" cy="4978400"/>
          </a:xfrm>
          <a:prstGeom prst="rect">
            <a:avLst/>
          </a:prstGeom>
        </p:spPr>
      </p:pic>
    </p:spTree>
    <p:extLst>
      <p:ext uri="{BB962C8B-B14F-4D97-AF65-F5344CB8AC3E}">
        <p14:creationId xmlns:p14="http://schemas.microsoft.com/office/powerpoint/2010/main" val="3041613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77694"/>
            <a:ext cx="9143999" cy="830997"/>
          </a:xfrm>
          <a:prstGeom prst="rect">
            <a:avLst/>
          </a:prstGeom>
          <a:noFill/>
        </p:spPr>
        <p:txBody>
          <a:bodyPr wrap="square" rtlCol="0">
            <a:spAutoFit/>
          </a:bodyPr>
          <a:lstStyle/>
          <a:p>
            <a:pPr algn="ctr"/>
            <a:r>
              <a:rPr lang="en-US" sz="2400" dirty="0" smtClean="0">
                <a:solidFill>
                  <a:srgbClr val="EEECE1"/>
                </a:solidFill>
                <a:latin typeface="Arial"/>
                <a:cs typeface="Arial"/>
              </a:rPr>
              <a:t>MAVEN will study Mars’ upper atmosphere </a:t>
            </a:r>
          </a:p>
          <a:p>
            <a:pPr algn="ctr"/>
            <a:r>
              <a:rPr lang="en-US" sz="2400" dirty="0" smtClean="0">
                <a:solidFill>
                  <a:srgbClr val="EEECE1"/>
                </a:solidFill>
                <a:latin typeface="Arial"/>
                <a:cs typeface="Arial"/>
              </a:rPr>
              <a:t>and determine how it interacts with our Sun. </a:t>
            </a:r>
            <a:endParaRPr lang="en-US" sz="2400" dirty="0">
              <a:solidFill>
                <a:srgbClr val="EEECE1"/>
              </a:solidFill>
              <a:latin typeface="Arial"/>
              <a:cs typeface="Arial"/>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15814"/>
            <a:ext cx="9144000" cy="5132258"/>
          </a:xfrm>
          <a:prstGeom prst="rect">
            <a:avLst/>
          </a:prstGeom>
          <a:ln>
            <a:noFill/>
          </a:ln>
          <a:effectLst>
            <a:softEdge rad="112500"/>
          </a:effectLst>
        </p:spPr>
      </p:pic>
    </p:spTree>
    <p:extLst>
      <p:ext uri="{BB962C8B-B14F-4D97-AF65-F5344CB8AC3E}">
        <p14:creationId xmlns:p14="http://schemas.microsoft.com/office/powerpoint/2010/main" val="20688085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79294"/>
            <a:ext cx="9144000" cy="830997"/>
          </a:xfrm>
          <a:prstGeom prst="rect">
            <a:avLst/>
          </a:prstGeom>
          <a:noFill/>
        </p:spPr>
        <p:txBody>
          <a:bodyPr wrap="square" rtlCol="0">
            <a:spAutoFit/>
          </a:bodyPr>
          <a:lstStyle/>
          <a:p>
            <a:pPr algn="ctr"/>
            <a:r>
              <a:rPr lang="en-US" sz="2400" dirty="0" smtClean="0">
                <a:solidFill>
                  <a:srgbClr val="EEECE1"/>
                </a:solidFill>
                <a:latin typeface="Arial"/>
                <a:cs typeface="Arial"/>
              </a:rPr>
              <a:t>What we learn from MAVEN may help us understand </a:t>
            </a:r>
          </a:p>
          <a:p>
            <a:pPr algn="ctr"/>
            <a:r>
              <a:rPr lang="en-US" sz="2400" dirty="0" smtClean="0">
                <a:solidFill>
                  <a:srgbClr val="EEECE1"/>
                </a:solidFill>
                <a:latin typeface="Arial"/>
                <a:cs typeface="Arial"/>
              </a:rPr>
              <a:t>early conditions favorable to life and how long they lasted. </a:t>
            </a:r>
            <a:endParaRPr lang="en-US" sz="2400" dirty="0">
              <a:solidFill>
                <a:srgbClr val="EEECE1"/>
              </a:solidFill>
              <a:latin typeface="Arial"/>
              <a:cs typeface="Arial"/>
            </a:endParaRPr>
          </a:p>
        </p:txBody>
      </p:sp>
      <p:pic>
        <p:nvPicPr>
          <p:cNvPr id="2" name="Picture 1"/>
          <p:cNvPicPr>
            <a:picLocks noChangeAspect="1"/>
          </p:cNvPicPr>
          <p:nvPr/>
        </p:nvPicPr>
        <p:blipFill>
          <a:blip r:embed="rId3"/>
          <a:stretch>
            <a:fillRect/>
          </a:stretch>
        </p:blipFill>
        <p:spPr>
          <a:xfrm>
            <a:off x="0" y="1447800"/>
            <a:ext cx="9144000" cy="5346700"/>
          </a:xfrm>
          <a:prstGeom prst="rect">
            <a:avLst/>
          </a:prstGeom>
          <a:ln>
            <a:noFill/>
          </a:ln>
          <a:effectLst>
            <a:softEdge rad="112500"/>
          </a:effectLst>
        </p:spPr>
      </p:pic>
    </p:spTree>
    <p:extLst>
      <p:ext uri="{BB962C8B-B14F-4D97-AF65-F5344CB8AC3E}">
        <p14:creationId xmlns:p14="http://schemas.microsoft.com/office/powerpoint/2010/main" val="13279426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39594"/>
            <a:ext cx="9143999" cy="1200328"/>
          </a:xfrm>
          <a:prstGeom prst="rect">
            <a:avLst/>
          </a:prstGeom>
          <a:noFill/>
        </p:spPr>
        <p:txBody>
          <a:bodyPr wrap="square" rtlCol="0">
            <a:spAutoFit/>
          </a:bodyPr>
          <a:lstStyle/>
          <a:p>
            <a:pPr algn="ctr"/>
            <a:r>
              <a:rPr lang="en-US" sz="2400" dirty="0" smtClean="0">
                <a:solidFill>
                  <a:srgbClr val="EEECE1"/>
                </a:solidFill>
                <a:latin typeface="Arial"/>
                <a:cs typeface="Arial"/>
              </a:rPr>
              <a:t>MAVEN launches on an Atlas V 401 rocket</a:t>
            </a:r>
          </a:p>
          <a:p>
            <a:pPr algn="ctr"/>
            <a:r>
              <a:rPr lang="en-US" sz="2400" dirty="0" smtClean="0">
                <a:solidFill>
                  <a:srgbClr val="EEECE1"/>
                </a:solidFill>
                <a:latin typeface="Arial"/>
                <a:cs typeface="Arial"/>
              </a:rPr>
              <a:t>from Cape Canaveral Air Force Station, Florida,</a:t>
            </a:r>
          </a:p>
          <a:p>
            <a:pPr algn="ctr"/>
            <a:r>
              <a:rPr lang="en-US" sz="2400" dirty="0" smtClean="0">
                <a:solidFill>
                  <a:srgbClr val="EEECE1"/>
                </a:solidFill>
                <a:latin typeface="Arial"/>
                <a:cs typeface="Arial"/>
              </a:rPr>
              <a:t>between November </a:t>
            </a:r>
            <a:r>
              <a:rPr lang="en-US" sz="2400" dirty="0">
                <a:solidFill>
                  <a:srgbClr val="EEECE1"/>
                </a:solidFill>
                <a:latin typeface="Arial"/>
                <a:cs typeface="Arial"/>
              </a:rPr>
              <a:t>18 &amp; December 7, 2013. </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4000"/>
                    </a14:imgEffect>
                    <a14:imgEffect>
                      <a14:saturation sat="135000"/>
                    </a14:imgEffect>
                    <a14:imgEffect>
                      <a14:brightnessContrast bright="-2000" contrast="24000"/>
                    </a14:imgEffect>
                  </a14:imgLayer>
                </a14:imgProps>
              </a:ext>
              <a:ext uri="{28A0092B-C50C-407E-A947-70E740481C1C}">
                <a14:useLocalDpi xmlns:a14="http://schemas.microsoft.com/office/drawing/2010/main"/>
              </a:ext>
            </a:extLst>
          </a:blip>
          <a:srcRect/>
          <a:stretch/>
        </p:blipFill>
        <p:spPr>
          <a:xfrm>
            <a:off x="-7858" y="1600200"/>
            <a:ext cx="9151857" cy="5257800"/>
          </a:xfrm>
          <a:prstGeom prst="rect">
            <a:avLst/>
          </a:prstGeom>
          <a:ln>
            <a:noFill/>
          </a:ln>
          <a:effectLst>
            <a:softEdge rad="112500"/>
          </a:effectLst>
        </p:spPr>
      </p:pic>
    </p:spTree>
    <p:extLst>
      <p:ext uri="{BB962C8B-B14F-4D97-AF65-F5344CB8AC3E}">
        <p14:creationId xmlns:p14="http://schemas.microsoft.com/office/powerpoint/2010/main" val="24002820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39594"/>
            <a:ext cx="9143999" cy="1200328"/>
          </a:xfrm>
          <a:prstGeom prst="rect">
            <a:avLst/>
          </a:prstGeom>
          <a:noFill/>
        </p:spPr>
        <p:txBody>
          <a:bodyPr wrap="square" rtlCol="0">
            <a:spAutoFit/>
          </a:bodyPr>
          <a:lstStyle/>
          <a:p>
            <a:pPr algn="ctr"/>
            <a:r>
              <a:rPr lang="en-US" sz="2400" dirty="0" smtClean="0">
                <a:solidFill>
                  <a:schemeClr val="bg2"/>
                </a:solidFill>
                <a:latin typeface="Arial"/>
                <a:cs typeface="Arial"/>
              </a:rPr>
              <a:t>MAVEN </a:t>
            </a:r>
            <a:r>
              <a:rPr lang="en-US" sz="2400" dirty="0">
                <a:solidFill>
                  <a:schemeClr val="bg2"/>
                </a:solidFill>
                <a:latin typeface="Arial"/>
                <a:cs typeface="Arial"/>
              </a:rPr>
              <a:t>carries with it the names of ~100,000 people, </a:t>
            </a:r>
            <a:endParaRPr lang="en-US" sz="2400" dirty="0" smtClean="0">
              <a:solidFill>
                <a:schemeClr val="bg2"/>
              </a:solidFill>
              <a:latin typeface="Arial"/>
              <a:cs typeface="Arial"/>
            </a:endParaRPr>
          </a:p>
          <a:p>
            <a:pPr algn="ctr"/>
            <a:r>
              <a:rPr lang="en-US" sz="2400" dirty="0" smtClean="0">
                <a:solidFill>
                  <a:schemeClr val="bg2"/>
                </a:solidFill>
                <a:latin typeface="Arial"/>
                <a:cs typeface="Arial"/>
              </a:rPr>
              <a:t>artwork </a:t>
            </a:r>
            <a:r>
              <a:rPr lang="en-US" sz="2400" dirty="0">
                <a:solidFill>
                  <a:schemeClr val="bg2"/>
                </a:solidFill>
                <a:latin typeface="Arial"/>
                <a:cs typeface="Arial"/>
              </a:rPr>
              <a:t>from children all over the world, </a:t>
            </a:r>
            <a:r>
              <a:rPr lang="en-US" sz="2400" dirty="0" smtClean="0">
                <a:solidFill>
                  <a:schemeClr val="bg2"/>
                </a:solidFill>
                <a:latin typeface="Arial"/>
                <a:cs typeface="Arial"/>
              </a:rPr>
              <a:t>and</a:t>
            </a:r>
          </a:p>
          <a:p>
            <a:pPr algn="ctr"/>
            <a:r>
              <a:rPr lang="en-US" sz="2400" dirty="0" smtClean="0">
                <a:solidFill>
                  <a:schemeClr val="bg2"/>
                </a:solidFill>
                <a:latin typeface="Arial"/>
                <a:cs typeface="Arial"/>
              </a:rPr>
              <a:t>haiku </a:t>
            </a:r>
            <a:r>
              <a:rPr lang="en-US" sz="2400" dirty="0">
                <a:solidFill>
                  <a:schemeClr val="bg2"/>
                </a:solidFill>
                <a:latin typeface="Arial"/>
                <a:cs typeface="Arial"/>
              </a:rPr>
              <a:t>poetry </a:t>
            </a:r>
            <a:r>
              <a:rPr lang="en-US" sz="2400" dirty="0" smtClean="0">
                <a:solidFill>
                  <a:schemeClr val="bg2"/>
                </a:solidFill>
                <a:latin typeface="Arial"/>
                <a:cs typeface="Arial"/>
              </a:rPr>
              <a:t>submitted </a:t>
            </a:r>
            <a:r>
              <a:rPr lang="en-US" sz="2400" dirty="0">
                <a:solidFill>
                  <a:schemeClr val="bg2"/>
                </a:solidFill>
                <a:latin typeface="Arial"/>
                <a:cs typeface="Arial"/>
              </a:rPr>
              <a:t>in an online contest.</a:t>
            </a:r>
          </a:p>
        </p:txBody>
      </p:sp>
      <p:pic>
        <p:nvPicPr>
          <p:cNvPr id="3" name="Picture 2" descr="going-to-mars-dvd[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5206" y="1464314"/>
            <a:ext cx="5493587" cy="5275155"/>
          </a:xfrm>
          <a:prstGeom prst="rect">
            <a:avLst/>
          </a:prstGeom>
        </p:spPr>
      </p:pic>
    </p:spTree>
    <p:extLst>
      <p:ext uri="{BB962C8B-B14F-4D97-AF65-F5344CB8AC3E}">
        <p14:creationId xmlns:p14="http://schemas.microsoft.com/office/powerpoint/2010/main" val="14252560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10207" y="-500801"/>
            <a:ext cx="6994515" cy="7341870"/>
            <a:chOff x="1245932" y="-500801"/>
            <a:chExt cx="6994515" cy="7341870"/>
          </a:xfrm>
        </p:grpSpPr>
        <p:pic>
          <p:nvPicPr>
            <p:cNvPr id="4" name="Picture 5" descr="MAVEN_spacecra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14903">
              <a:off x="1245932" y="-500801"/>
              <a:ext cx="6994515" cy="604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hoolbus_transparen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2394" y="5105400"/>
              <a:ext cx="6596417" cy="1735669"/>
            </a:xfrm>
            <a:prstGeom prst="rect">
              <a:avLst/>
            </a:prstGeom>
          </p:spPr>
        </p:pic>
      </p:grpSp>
      <p:sp>
        <p:nvSpPr>
          <p:cNvPr id="6" name="TextBox 7"/>
          <p:cNvSpPr txBox="1">
            <a:spLocks noChangeArrowheads="1"/>
          </p:cNvSpPr>
          <p:nvPr/>
        </p:nvSpPr>
        <p:spPr bwMode="auto">
          <a:xfrm>
            <a:off x="0" y="253995"/>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smtClean="0">
                <a:solidFill>
                  <a:schemeClr val="bg1"/>
                </a:solidFill>
              </a:rPr>
              <a:t>MAVEN is the length of a school bus:</a:t>
            </a:r>
            <a:endParaRPr lang="en-US" sz="800" dirty="0" smtClean="0">
              <a:solidFill>
                <a:schemeClr val="bg1"/>
              </a:solidFill>
            </a:endParaRPr>
          </a:p>
          <a:p>
            <a:pPr algn="ctr"/>
            <a:r>
              <a:rPr lang="en-US" sz="800" dirty="0" smtClean="0">
                <a:solidFill>
                  <a:schemeClr val="bg1"/>
                </a:solidFill>
              </a:rPr>
              <a:t>  </a:t>
            </a:r>
          </a:p>
          <a:p>
            <a:pPr algn="ctr"/>
            <a:r>
              <a:rPr lang="en-US" dirty="0" smtClean="0">
                <a:solidFill>
                  <a:schemeClr val="bg1"/>
                </a:solidFill>
              </a:rPr>
              <a:t>~11 meters (37 feet) long.</a:t>
            </a:r>
            <a:endParaRPr lang="en-US" dirty="0">
              <a:solidFill>
                <a:schemeClr val="bg1"/>
              </a:solidFill>
            </a:endParaRPr>
          </a:p>
        </p:txBody>
      </p:sp>
    </p:spTree>
    <p:extLst>
      <p:ext uri="{BB962C8B-B14F-4D97-AF65-F5344CB8AC3E}">
        <p14:creationId xmlns:p14="http://schemas.microsoft.com/office/powerpoint/2010/main" val="16054950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5571067" y="1651087"/>
            <a:ext cx="348826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smtClean="0">
                <a:solidFill>
                  <a:schemeClr val="bg1"/>
                </a:solidFill>
              </a:rPr>
              <a:t>The orbiter </a:t>
            </a:r>
            <a:r>
              <a:rPr lang="en-US" dirty="0">
                <a:solidFill>
                  <a:schemeClr val="bg1"/>
                </a:solidFill>
              </a:rPr>
              <a:t>weighs </a:t>
            </a:r>
            <a:endParaRPr lang="en-US" dirty="0" smtClean="0">
              <a:solidFill>
                <a:schemeClr val="bg1"/>
              </a:solidFill>
            </a:endParaRPr>
          </a:p>
          <a:p>
            <a:pPr algn="ctr"/>
            <a:r>
              <a:rPr lang="en-US" dirty="0" smtClean="0">
                <a:solidFill>
                  <a:schemeClr val="bg1"/>
                </a:solidFill>
              </a:rPr>
              <a:t>as </a:t>
            </a:r>
            <a:r>
              <a:rPr lang="en-US" dirty="0">
                <a:solidFill>
                  <a:schemeClr val="bg1"/>
                </a:solidFill>
              </a:rPr>
              <a:t>much as </a:t>
            </a:r>
            <a:endParaRPr lang="en-US" dirty="0" smtClean="0">
              <a:solidFill>
                <a:schemeClr val="bg1"/>
              </a:solidFill>
            </a:endParaRPr>
          </a:p>
          <a:p>
            <a:pPr algn="ctr"/>
            <a:r>
              <a:rPr lang="en-US" dirty="0" smtClean="0">
                <a:solidFill>
                  <a:schemeClr val="bg1"/>
                </a:solidFill>
              </a:rPr>
              <a:t>an </a:t>
            </a:r>
            <a:r>
              <a:rPr lang="en-US" dirty="0">
                <a:solidFill>
                  <a:schemeClr val="bg1"/>
                </a:solidFill>
              </a:rPr>
              <a:t>SUV loaded </a:t>
            </a:r>
            <a:endParaRPr lang="en-US" dirty="0" smtClean="0">
              <a:solidFill>
                <a:schemeClr val="bg1"/>
              </a:solidFill>
            </a:endParaRPr>
          </a:p>
          <a:p>
            <a:pPr algn="ctr"/>
            <a:r>
              <a:rPr lang="en-US" dirty="0" smtClean="0">
                <a:solidFill>
                  <a:schemeClr val="bg1"/>
                </a:solidFill>
              </a:rPr>
              <a:t>with </a:t>
            </a:r>
            <a:r>
              <a:rPr lang="en-US" dirty="0">
                <a:solidFill>
                  <a:schemeClr val="bg1"/>
                </a:solidFill>
              </a:rPr>
              <a:t>a </a:t>
            </a:r>
            <a:r>
              <a:rPr lang="en-US" dirty="0" smtClean="0">
                <a:solidFill>
                  <a:schemeClr val="bg1"/>
                </a:solidFill>
              </a:rPr>
              <a:t>family:</a:t>
            </a:r>
          </a:p>
          <a:p>
            <a:pPr algn="ctr"/>
            <a:r>
              <a:rPr lang="en-US" dirty="0" smtClean="0">
                <a:solidFill>
                  <a:schemeClr val="bg1"/>
                </a:solidFill>
              </a:rPr>
              <a:t> </a:t>
            </a:r>
            <a:endParaRPr lang="en-US" dirty="0">
              <a:solidFill>
                <a:schemeClr val="bg1"/>
              </a:solidFill>
            </a:endParaRPr>
          </a:p>
          <a:p>
            <a:pPr algn="ctr"/>
            <a:r>
              <a:rPr lang="en-US" dirty="0" smtClean="0">
                <a:solidFill>
                  <a:schemeClr val="bg1"/>
                </a:solidFill>
              </a:rPr>
              <a:t>2,550 kg</a:t>
            </a:r>
          </a:p>
          <a:p>
            <a:pPr algn="ctr"/>
            <a:endParaRPr lang="en-US" dirty="0">
              <a:solidFill>
                <a:schemeClr val="bg1"/>
              </a:solidFill>
            </a:endParaRPr>
          </a:p>
          <a:p>
            <a:pPr algn="ctr"/>
            <a:r>
              <a:rPr lang="en-US" dirty="0" smtClean="0">
                <a:solidFill>
                  <a:schemeClr val="bg1"/>
                </a:solidFill>
              </a:rPr>
              <a:t>(~5,622 lb)</a:t>
            </a:r>
            <a:endParaRPr lang="en-US" dirty="0">
              <a:solidFill>
                <a:schemeClr val="bg1"/>
              </a:solidFill>
            </a:endParaRPr>
          </a:p>
        </p:txBody>
      </p:sp>
      <p:pic>
        <p:nvPicPr>
          <p:cNvPr id="7" name="Content Placeholder 5" descr="Untitled-1.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66700" y="391214"/>
            <a:ext cx="5168901" cy="2610850"/>
          </a:xfrm>
          <a:prstGeom prst="rect">
            <a:avLst/>
          </a:prstGeom>
          <a:ln>
            <a:noFill/>
          </a:ln>
          <a:effectLst>
            <a:softEdge rad="112500"/>
          </a:effectLst>
        </p:spPr>
      </p:pic>
      <p:pic>
        <p:nvPicPr>
          <p:cNvPr id="3" name="Picture 2" descr="Unknown-1.jpeg"/>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46000"/>
                    </a14:imgEffect>
                    <a14:imgEffect>
                      <a14:colorTemperature colorTemp="7370"/>
                    </a14:imgEffect>
                    <a14:imgEffect>
                      <a14:saturation sat="126000"/>
                    </a14:imgEffect>
                    <a14:imgEffect>
                      <a14:brightnessContrast bright="9000" contrast="22000"/>
                    </a14:imgEffect>
                  </a14:imgLayer>
                </a14:imgProps>
              </a:ext>
              <a:ext uri="{28A0092B-C50C-407E-A947-70E740481C1C}">
                <a14:useLocalDpi xmlns:a14="http://schemas.microsoft.com/office/drawing/2010/main"/>
              </a:ext>
            </a:extLst>
          </a:blip>
          <a:srcRect/>
          <a:stretch/>
        </p:blipFill>
        <p:spPr>
          <a:xfrm rot="5400000">
            <a:off x="981900" y="2321511"/>
            <a:ext cx="3683003" cy="5110581"/>
          </a:xfrm>
          <a:prstGeom prst="rect">
            <a:avLst/>
          </a:prstGeom>
          <a:ln>
            <a:noFill/>
          </a:ln>
          <a:effectLst>
            <a:softEdge rad="112500"/>
          </a:effectLst>
        </p:spPr>
      </p:pic>
    </p:spTree>
    <p:extLst>
      <p:ext uri="{BB962C8B-B14F-4D97-AF65-F5344CB8AC3E}">
        <p14:creationId xmlns:p14="http://schemas.microsoft.com/office/powerpoint/2010/main" val="23905439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43500" cy="6858000"/>
          </a:xfrm>
          <a:prstGeom prst="rect">
            <a:avLst/>
          </a:prstGeom>
          <a:ln>
            <a:noFill/>
          </a:ln>
          <a:effectLst>
            <a:softEdge rad="112500"/>
          </a:effectLst>
        </p:spPr>
      </p:pic>
      <p:sp>
        <p:nvSpPr>
          <p:cNvPr id="5" name="TextBox 9"/>
          <p:cNvSpPr txBox="1">
            <a:spLocks noChangeArrowheads="1"/>
          </p:cNvSpPr>
          <p:nvPr/>
        </p:nvSpPr>
        <p:spPr bwMode="auto">
          <a:xfrm>
            <a:off x="5143500" y="1651087"/>
            <a:ext cx="40005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smtClean="0">
                <a:solidFill>
                  <a:schemeClr val="bg1"/>
                </a:solidFill>
              </a:rPr>
              <a:t>During launch, MAVEN </a:t>
            </a:r>
          </a:p>
          <a:p>
            <a:pPr algn="ctr"/>
            <a:r>
              <a:rPr lang="en-US" dirty="0" smtClean="0">
                <a:solidFill>
                  <a:schemeClr val="bg1"/>
                </a:solidFill>
              </a:rPr>
              <a:t>Is protected in the rocket’s “nose cone” (its fairing).</a:t>
            </a:r>
          </a:p>
          <a:p>
            <a:pPr algn="ctr"/>
            <a:endParaRPr lang="en-US" dirty="0" smtClean="0">
              <a:solidFill>
                <a:schemeClr val="bg1"/>
              </a:solidFill>
            </a:endParaRPr>
          </a:p>
          <a:p>
            <a:pPr algn="ctr"/>
            <a:endParaRPr lang="en-US" dirty="0">
              <a:solidFill>
                <a:schemeClr val="bg1"/>
              </a:solidFill>
            </a:endParaRPr>
          </a:p>
          <a:p>
            <a:pPr algn="ctr"/>
            <a:r>
              <a:rPr lang="en-US" dirty="0" smtClean="0">
                <a:solidFill>
                  <a:schemeClr val="bg1"/>
                </a:solidFill>
              </a:rPr>
              <a:t>Shortly after launch, </a:t>
            </a:r>
          </a:p>
          <a:p>
            <a:pPr algn="ctr"/>
            <a:r>
              <a:rPr lang="en-US" dirty="0" smtClean="0">
                <a:solidFill>
                  <a:schemeClr val="bg1"/>
                </a:solidFill>
              </a:rPr>
              <a:t>the fairing drops away, making way for MAVEN to be released on its journey through space to Mars.</a:t>
            </a:r>
            <a:endParaRPr lang="en-US" dirty="0">
              <a:solidFill>
                <a:schemeClr val="bg1"/>
              </a:solidFill>
            </a:endParaRPr>
          </a:p>
        </p:txBody>
      </p:sp>
    </p:spTree>
    <p:extLst>
      <p:ext uri="{BB962C8B-B14F-4D97-AF65-F5344CB8AC3E}">
        <p14:creationId xmlns:p14="http://schemas.microsoft.com/office/powerpoint/2010/main" val="1528886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39594"/>
            <a:ext cx="9143999" cy="830997"/>
          </a:xfrm>
          <a:prstGeom prst="rect">
            <a:avLst/>
          </a:prstGeom>
          <a:noFill/>
        </p:spPr>
        <p:txBody>
          <a:bodyPr wrap="square" rtlCol="0">
            <a:spAutoFit/>
          </a:bodyPr>
          <a:lstStyle/>
          <a:p>
            <a:pPr algn="ctr"/>
            <a:r>
              <a:rPr lang="en-US" sz="2400" dirty="0" smtClean="0">
                <a:solidFill>
                  <a:srgbClr val="EEECE1"/>
                </a:solidFill>
                <a:latin typeface="Arial"/>
                <a:cs typeface="Arial"/>
              </a:rPr>
              <a:t>For about 10 months after launch, </a:t>
            </a:r>
          </a:p>
          <a:p>
            <a:pPr algn="ctr"/>
            <a:r>
              <a:rPr lang="en-US" sz="2400" dirty="0" smtClean="0">
                <a:solidFill>
                  <a:srgbClr val="EEECE1"/>
                </a:solidFill>
                <a:latin typeface="Arial"/>
                <a:cs typeface="Arial"/>
              </a:rPr>
              <a:t>MAVEN will cruise from Earth to Mars. </a:t>
            </a:r>
          </a:p>
        </p:txBody>
      </p:sp>
      <p:grpSp>
        <p:nvGrpSpPr>
          <p:cNvPr id="23" name="Group 22"/>
          <p:cNvGrpSpPr/>
          <p:nvPr/>
        </p:nvGrpSpPr>
        <p:grpSpPr>
          <a:xfrm>
            <a:off x="1931357" y="1278467"/>
            <a:ext cx="5281285" cy="5533667"/>
            <a:chOff x="2177846" y="1278467"/>
            <a:chExt cx="5281285" cy="5533667"/>
          </a:xfrm>
        </p:grpSpPr>
        <p:sp>
          <p:nvSpPr>
            <p:cNvPr id="16" name="TextBox 15"/>
            <p:cNvSpPr txBox="1"/>
            <p:nvPr/>
          </p:nvSpPr>
          <p:spPr>
            <a:xfrm>
              <a:off x="2205564" y="3380954"/>
              <a:ext cx="899104" cy="584776"/>
            </a:xfrm>
            <a:prstGeom prst="rect">
              <a:avLst/>
            </a:prstGeom>
            <a:noFill/>
          </p:spPr>
          <p:txBody>
            <a:bodyPr wrap="none" rtlCol="0">
              <a:spAutoFit/>
            </a:bodyPr>
            <a:lstStyle/>
            <a:p>
              <a:pPr algn="ctr"/>
              <a:r>
                <a:rPr lang="en-US" sz="1600" dirty="0" smtClean="0">
                  <a:solidFill>
                    <a:srgbClr val="FFFFFF"/>
                  </a:solidFill>
                  <a:latin typeface="Arial"/>
                  <a:cs typeface="Arial"/>
                </a:rPr>
                <a:t>MAVEN </a:t>
              </a:r>
            </a:p>
            <a:p>
              <a:pPr algn="ctr"/>
              <a:r>
                <a:rPr lang="en-US" sz="1600" dirty="0" smtClean="0">
                  <a:solidFill>
                    <a:srgbClr val="FFFFFF"/>
                  </a:solidFill>
                  <a:latin typeface="Arial"/>
                  <a:cs typeface="Arial"/>
                </a:rPr>
                <a:t>Cruise </a:t>
              </a:r>
            </a:p>
          </p:txBody>
        </p:sp>
        <p:grpSp>
          <p:nvGrpSpPr>
            <p:cNvPr id="22" name="Group 21"/>
            <p:cNvGrpSpPr/>
            <p:nvPr/>
          </p:nvGrpSpPr>
          <p:grpSpPr>
            <a:xfrm>
              <a:off x="2177846" y="1278467"/>
              <a:ext cx="5281285" cy="5533667"/>
              <a:chOff x="2108200" y="1680645"/>
              <a:chExt cx="4572000" cy="4790487"/>
            </a:xfrm>
          </p:grpSpPr>
          <p:sp>
            <p:nvSpPr>
              <p:cNvPr id="2" name="Oval 1"/>
              <p:cNvSpPr/>
              <p:nvPr/>
            </p:nvSpPr>
            <p:spPr>
              <a:xfrm>
                <a:off x="2108200" y="1722980"/>
                <a:ext cx="4572000" cy="4587607"/>
              </a:xfrm>
              <a:prstGeom prst="ellipse">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8" name="Oval 7"/>
              <p:cNvSpPr/>
              <p:nvPr/>
            </p:nvSpPr>
            <p:spPr>
              <a:xfrm>
                <a:off x="3035300" y="2637381"/>
                <a:ext cx="3098800" cy="3022600"/>
              </a:xfrm>
              <a:prstGeom prst="ellipse">
                <a:avLst/>
              </a:prstGeom>
              <a:noFill/>
              <a:ln w="571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cs typeface="Arial"/>
                  </a:rPr>
                  <a:t>                         </a:t>
                </a:r>
                <a:endParaRPr lang="en-US" dirty="0">
                  <a:latin typeface="Arial"/>
                  <a:cs typeface="Arial"/>
                </a:endParaRPr>
              </a:p>
            </p:txBody>
          </p:sp>
          <p:sp>
            <p:nvSpPr>
              <p:cNvPr id="3" name="Freeform 2"/>
              <p:cNvSpPr/>
              <p:nvPr/>
            </p:nvSpPr>
            <p:spPr>
              <a:xfrm>
                <a:off x="2743200" y="2637380"/>
                <a:ext cx="2722033" cy="3657600"/>
              </a:xfrm>
              <a:custGeom>
                <a:avLst/>
                <a:gdLst>
                  <a:gd name="connsiteX0" fmla="*/ 2730500 w 2730500"/>
                  <a:gd name="connsiteY0" fmla="*/ 190500 h 3657600"/>
                  <a:gd name="connsiteX1" fmla="*/ 2590800 w 2730500"/>
                  <a:gd name="connsiteY1" fmla="*/ 139700 h 3657600"/>
                  <a:gd name="connsiteX2" fmla="*/ 2374900 w 2730500"/>
                  <a:gd name="connsiteY2" fmla="*/ 63500 h 3657600"/>
                  <a:gd name="connsiteX3" fmla="*/ 1993900 w 2730500"/>
                  <a:gd name="connsiteY3" fmla="*/ 0 h 3657600"/>
                  <a:gd name="connsiteX4" fmla="*/ 1714500 w 2730500"/>
                  <a:gd name="connsiteY4" fmla="*/ 0 h 3657600"/>
                  <a:gd name="connsiteX5" fmla="*/ 1409700 w 2730500"/>
                  <a:gd name="connsiteY5" fmla="*/ 63500 h 3657600"/>
                  <a:gd name="connsiteX6" fmla="*/ 939800 w 2730500"/>
                  <a:gd name="connsiteY6" fmla="*/ 228600 h 3657600"/>
                  <a:gd name="connsiteX7" fmla="*/ 584200 w 2730500"/>
                  <a:gd name="connsiteY7" fmla="*/ 495300 h 3657600"/>
                  <a:gd name="connsiteX8" fmla="*/ 292100 w 2730500"/>
                  <a:gd name="connsiteY8" fmla="*/ 838200 h 3657600"/>
                  <a:gd name="connsiteX9" fmla="*/ 88900 w 2730500"/>
                  <a:gd name="connsiteY9" fmla="*/ 1295400 h 3657600"/>
                  <a:gd name="connsiteX10" fmla="*/ 0 w 2730500"/>
                  <a:gd name="connsiteY10" fmla="*/ 1701800 h 3657600"/>
                  <a:gd name="connsiteX11" fmla="*/ 12700 w 2730500"/>
                  <a:gd name="connsiteY11" fmla="*/ 1816100 h 3657600"/>
                  <a:gd name="connsiteX12" fmla="*/ 38100 w 2730500"/>
                  <a:gd name="connsiteY12" fmla="*/ 2159000 h 3657600"/>
                  <a:gd name="connsiteX13" fmla="*/ 190500 w 2730500"/>
                  <a:gd name="connsiteY13" fmla="*/ 2641600 h 3657600"/>
                  <a:gd name="connsiteX14" fmla="*/ 419100 w 2730500"/>
                  <a:gd name="connsiteY14" fmla="*/ 3009900 h 3657600"/>
                  <a:gd name="connsiteX15" fmla="*/ 863600 w 2730500"/>
                  <a:gd name="connsiteY15" fmla="*/ 3403600 h 3657600"/>
                  <a:gd name="connsiteX16" fmla="*/ 1333500 w 2730500"/>
                  <a:gd name="connsiteY16" fmla="*/ 3606800 h 3657600"/>
                  <a:gd name="connsiteX17" fmla="*/ 1600200 w 2730500"/>
                  <a:gd name="connsiteY17" fmla="*/ 3657600 h 3657600"/>
                  <a:gd name="connsiteX18" fmla="*/ 1803400 w 2730500"/>
                  <a:gd name="connsiteY18" fmla="*/ 3657600 h 3657600"/>
                  <a:gd name="connsiteX19" fmla="*/ 2070100 w 2730500"/>
                  <a:gd name="connsiteY19" fmla="*/ 3644900 h 3657600"/>
                  <a:gd name="connsiteX20" fmla="*/ 2070100 w 2730500"/>
                  <a:gd name="connsiteY20" fmla="*/ 3644900 h 3657600"/>
                  <a:gd name="connsiteX21" fmla="*/ 2070100 w 2730500"/>
                  <a:gd name="connsiteY21"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279400 w 2717800"/>
                  <a:gd name="connsiteY8" fmla="*/ 838200 h 3657600"/>
                  <a:gd name="connsiteX9" fmla="*/ 76200 w 2717800"/>
                  <a:gd name="connsiteY9" fmla="*/ 1295400 h 3657600"/>
                  <a:gd name="connsiteX10" fmla="*/ 4233 w 2717800"/>
                  <a:gd name="connsiteY10" fmla="*/ 1697567 h 3657600"/>
                  <a:gd name="connsiteX11" fmla="*/ 0 w 2717800"/>
                  <a:gd name="connsiteY11" fmla="*/ 1816100 h 3657600"/>
                  <a:gd name="connsiteX12" fmla="*/ 25400 w 2717800"/>
                  <a:gd name="connsiteY12" fmla="*/ 2159000 h 3657600"/>
                  <a:gd name="connsiteX13" fmla="*/ 177800 w 2717800"/>
                  <a:gd name="connsiteY13" fmla="*/ 2641600 h 3657600"/>
                  <a:gd name="connsiteX14" fmla="*/ 406400 w 2717800"/>
                  <a:gd name="connsiteY14" fmla="*/ 3009900 h 3657600"/>
                  <a:gd name="connsiteX15" fmla="*/ 850900 w 2717800"/>
                  <a:gd name="connsiteY15" fmla="*/ 3403600 h 3657600"/>
                  <a:gd name="connsiteX16" fmla="*/ 1320800 w 2717800"/>
                  <a:gd name="connsiteY16" fmla="*/ 3606800 h 3657600"/>
                  <a:gd name="connsiteX17" fmla="*/ 1587500 w 2717800"/>
                  <a:gd name="connsiteY17" fmla="*/ 3657600 h 3657600"/>
                  <a:gd name="connsiteX18" fmla="*/ 1790700 w 2717800"/>
                  <a:gd name="connsiteY18" fmla="*/ 3657600 h 3657600"/>
                  <a:gd name="connsiteX19" fmla="*/ 2057400 w 2717800"/>
                  <a:gd name="connsiteY19" fmla="*/ 3644900 h 3657600"/>
                  <a:gd name="connsiteX20" fmla="*/ 2057400 w 2717800"/>
                  <a:gd name="connsiteY20" fmla="*/ 3644900 h 3657600"/>
                  <a:gd name="connsiteX21" fmla="*/ 2057400 w 2717800"/>
                  <a:gd name="connsiteY21"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00566 w 2717800"/>
                  <a:gd name="connsiteY8" fmla="*/ 821267 h 3657600"/>
                  <a:gd name="connsiteX9" fmla="*/ 76200 w 2717800"/>
                  <a:gd name="connsiteY9" fmla="*/ 1295400 h 3657600"/>
                  <a:gd name="connsiteX10" fmla="*/ 4233 w 2717800"/>
                  <a:gd name="connsiteY10" fmla="*/ 1697567 h 3657600"/>
                  <a:gd name="connsiteX11" fmla="*/ 0 w 2717800"/>
                  <a:gd name="connsiteY11" fmla="*/ 1816100 h 3657600"/>
                  <a:gd name="connsiteX12" fmla="*/ 25400 w 2717800"/>
                  <a:gd name="connsiteY12" fmla="*/ 2159000 h 3657600"/>
                  <a:gd name="connsiteX13" fmla="*/ 177800 w 2717800"/>
                  <a:gd name="connsiteY13" fmla="*/ 2641600 h 3657600"/>
                  <a:gd name="connsiteX14" fmla="*/ 406400 w 2717800"/>
                  <a:gd name="connsiteY14" fmla="*/ 3009900 h 3657600"/>
                  <a:gd name="connsiteX15" fmla="*/ 850900 w 2717800"/>
                  <a:gd name="connsiteY15" fmla="*/ 3403600 h 3657600"/>
                  <a:gd name="connsiteX16" fmla="*/ 1320800 w 2717800"/>
                  <a:gd name="connsiteY16" fmla="*/ 3606800 h 3657600"/>
                  <a:gd name="connsiteX17" fmla="*/ 1587500 w 2717800"/>
                  <a:gd name="connsiteY17" fmla="*/ 3657600 h 3657600"/>
                  <a:gd name="connsiteX18" fmla="*/ 1790700 w 2717800"/>
                  <a:gd name="connsiteY18" fmla="*/ 3657600 h 3657600"/>
                  <a:gd name="connsiteX19" fmla="*/ 2057400 w 2717800"/>
                  <a:gd name="connsiteY19" fmla="*/ 3644900 h 3657600"/>
                  <a:gd name="connsiteX20" fmla="*/ 2057400 w 2717800"/>
                  <a:gd name="connsiteY20" fmla="*/ 3644900 h 3657600"/>
                  <a:gd name="connsiteX21" fmla="*/ 2057400 w 2717800"/>
                  <a:gd name="connsiteY21"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00566 w 2717800"/>
                  <a:gd name="connsiteY8" fmla="*/ 821267 h 3657600"/>
                  <a:gd name="connsiteX9" fmla="*/ 97366 w 2717800"/>
                  <a:gd name="connsiteY9" fmla="*/ 1286934 h 3657600"/>
                  <a:gd name="connsiteX10" fmla="*/ 4233 w 2717800"/>
                  <a:gd name="connsiteY10" fmla="*/ 1697567 h 3657600"/>
                  <a:gd name="connsiteX11" fmla="*/ 0 w 2717800"/>
                  <a:gd name="connsiteY11" fmla="*/ 1816100 h 3657600"/>
                  <a:gd name="connsiteX12" fmla="*/ 25400 w 2717800"/>
                  <a:gd name="connsiteY12" fmla="*/ 2159000 h 3657600"/>
                  <a:gd name="connsiteX13" fmla="*/ 177800 w 2717800"/>
                  <a:gd name="connsiteY13" fmla="*/ 2641600 h 3657600"/>
                  <a:gd name="connsiteX14" fmla="*/ 406400 w 2717800"/>
                  <a:gd name="connsiteY14" fmla="*/ 3009900 h 3657600"/>
                  <a:gd name="connsiteX15" fmla="*/ 850900 w 2717800"/>
                  <a:gd name="connsiteY15" fmla="*/ 3403600 h 3657600"/>
                  <a:gd name="connsiteX16" fmla="*/ 1320800 w 2717800"/>
                  <a:gd name="connsiteY16" fmla="*/ 3606800 h 3657600"/>
                  <a:gd name="connsiteX17" fmla="*/ 1587500 w 2717800"/>
                  <a:gd name="connsiteY17" fmla="*/ 3657600 h 3657600"/>
                  <a:gd name="connsiteX18" fmla="*/ 1790700 w 2717800"/>
                  <a:gd name="connsiteY18" fmla="*/ 3657600 h 3657600"/>
                  <a:gd name="connsiteX19" fmla="*/ 2057400 w 2717800"/>
                  <a:gd name="connsiteY19" fmla="*/ 3644900 h 3657600"/>
                  <a:gd name="connsiteX20" fmla="*/ 2057400 w 2717800"/>
                  <a:gd name="connsiteY20" fmla="*/ 3644900 h 3657600"/>
                  <a:gd name="connsiteX21" fmla="*/ 2057400 w 2717800"/>
                  <a:gd name="connsiteY21"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00566 w 2717800"/>
                  <a:gd name="connsiteY8" fmla="*/ 821267 h 3657600"/>
                  <a:gd name="connsiteX9" fmla="*/ 194733 w 2717800"/>
                  <a:gd name="connsiteY9" fmla="*/ 1016000 h 3657600"/>
                  <a:gd name="connsiteX10" fmla="*/ 97366 w 2717800"/>
                  <a:gd name="connsiteY10" fmla="*/ 1286934 h 3657600"/>
                  <a:gd name="connsiteX11" fmla="*/ 4233 w 2717800"/>
                  <a:gd name="connsiteY11" fmla="*/ 1697567 h 3657600"/>
                  <a:gd name="connsiteX12" fmla="*/ 0 w 2717800"/>
                  <a:gd name="connsiteY12" fmla="*/ 1816100 h 3657600"/>
                  <a:gd name="connsiteX13" fmla="*/ 25400 w 2717800"/>
                  <a:gd name="connsiteY13" fmla="*/ 2159000 h 3657600"/>
                  <a:gd name="connsiteX14" fmla="*/ 177800 w 2717800"/>
                  <a:gd name="connsiteY14" fmla="*/ 2641600 h 3657600"/>
                  <a:gd name="connsiteX15" fmla="*/ 406400 w 2717800"/>
                  <a:gd name="connsiteY15" fmla="*/ 3009900 h 3657600"/>
                  <a:gd name="connsiteX16" fmla="*/ 850900 w 2717800"/>
                  <a:gd name="connsiteY16" fmla="*/ 3403600 h 3657600"/>
                  <a:gd name="connsiteX17" fmla="*/ 1320800 w 2717800"/>
                  <a:gd name="connsiteY17" fmla="*/ 3606800 h 3657600"/>
                  <a:gd name="connsiteX18" fmla="*/ 1587500 w 2717800"/>
                  <a:gd name="connsiteY18" fmla="*/ 3657600 h 3657600"/>
                  <a:gd name="connsiteX19" fmla="*/ 1790700 w 2717800"/>
                  <a:gd name="connsiteY19" fmla="*/ 3657600 h 3657600"/>
                  <a:gd name="connsiteX20" fmla="*/ 2057400 w 2717800"/>
                  <a:gd name="connsiteY20" fmla="*/ 3644900 h 3657600"/>
                  <a:gd name="connsiteX21" fmla="*/ 2057400 w 2717800"/>
                  <a:gd name="connsiteY21" fmla="*/ 3644900 h 3657600"/>
                  <a:gd name="connsiteX22" fmla="*/ 2057400 w 2717800"/>
                  <a:gd name="connsiteY22"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00566 w 2717800"/>
                  <a:gd name="connsiteY8" fmla="*/ 821267 h 3657600"/>
                  <a:gd name="connsiteX9" fmla="*/ 194733 w 2717800"/>
                  <a:gd name="connsiteY9" fmla="*/ 1016000 h 3657600"/>
                  <a:gd name="connsiteX10" fmla="*/ 97366 w 2717800"/>
                  <a:gd name="connsiteY10" fmla="*/ 1286934 h 3657600"/>
                  <a:gd name="connsiteX11" fmla="*/ 4233 w 2717800"/>
                  <a:gd name="connsiteY11" fmla="*/ 1697567 h 3657600"/>
                  <a:gd name="connsiteX12" fmla="*/ 0 w 2717800"/>
                  <a:gd name="connsiteY12" fmla="*/ 1816100 h 3657600"/>
                  <a:gd name="connsiteX13" fmla="*/ 25400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50900 w 2717800"/>
                  <a:gd name="connsiteY17" fmla="*/ 3403600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00566 w 2717800"/>
                  <a:gd name="connsiteY8" fmla="*/ 821267 h 3657600"/>
                  <a:gd name="connsiteX9" fmla="*/ 194733 w 2717800"/>
                  <a:gd name="connsiteY9" fmla="*/ 1016000 h 3657600"/>
                  <a:gd name="connsiteX10" fmla="*/ 97366 w 2717800"/>
                  <a:gd name="connsiteY10" fmla="*/ 1286934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50900 w 2717800"/>
                  <a:gd name="connsiteY17" fmla="*/ 3403600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00566 w 2717800"/>
                  <a:gd name="connsiteY8" fmla="*/ 821267 h 3657600"/>
                  <a:gd name="connsiteX9" fmla="*/ 194733 w 2717800"/>
                  <a:gd name="connsiteY9" fmla="*/ 1016000 h 3657600"/>
                  <a:gd name="connsiteX10" fmla="*/ 97366 w 2717800"/>
                  <a:gd name="connsiteY10" fmla="*/ 1286934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50900 w 2717800"/>
                  <a:gd name="connsiteY17" fmla="*/ 3403600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00566 w 2717800"/>
                  <a:gd name="connsiteY8" fmla="*/ 821267 h 3657600"/>
                  <a:gd name="connsiteX9" fmla="*/ 194733 w 2717800"/>
                  <a:gd name="connsiteY9" fmla="*/ 1016000 h 3657600"/>
                  <a:gd name="connsiteX10" fmla="*/ 97366 w 2717800"/>
                  <a:gd name="connsiteY10" fmla="*/ 1286934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50900 w 2717800"/>
                  <a:gd name="connsiteY17" fmla="*/ 3403600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00566 w 2717800"/>
                  <a:gd name="connsiteY8" fmla="*/ 821267 h 3657600"/>
                  <a:gd name="connsiteX9" fmla="*/ 194733 w 2717800"/>
                  <a:gd name="connsiteY9" fmla="*/ 1016000 h 3657600"/>
                  <a:gd name="connsiteX10" fmla="*/ 97366 w 2717800"/>
                  <a:gd name="connsiteY10" fmla="*/ 1286934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50900 w 2717800"/>
                  <a:gd name="connsiteY17" fmla="*/ 3403600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00566 w 2717800"/>
                  <a:gd name="connsiteY8" fmla="*/ 821267 h 3657600"/>
                  <a:gd name="connsiteX9" fmla="*/ 194733 w 2717800"/>
                  <a:gd name="connsiteY9" fmla="*/ 1016000 h 3657600"/>
                  <a:gd name="connsiteX10" fmla="*/ 101599 w 2717800"/>
                  <a:gd name="connsiteY10" fmla="*/ 1278468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50900 w 2717800"/>
                  <a:gd name="connsiteY17" fmla="*/ 3403600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00566 w 2717800"/>
                  <a:gd name="connsiteY8" fmla="*/ 821267 h 3657600"/>
                  <a:gd name="connsiteX9" fmla="*/ 194733 w 2717800"/>
                  <a:gd name="connsiteY9" fmla="*/ 1016000 h 3657600"/>
                  <a:gd name="connsiteX10" fmla="*/ 101599 w 2717800"/>
                  <a:gd name="connsiteY10" fmla="*/ 1278468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50900 w 2717800"/>
                  <a:gd name="connsiteY17" fmla="*/ 3403600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00566 w 2717800"/>
                  <a:gd name="connsiteY8" fmla="*/ 821267 h 3657600"/>
                  <a:gd name="connsiteX9" fmla="*/ 194733 w 2717800"/>
                  <a:gd name="connsiteY9" fmla="*/ 1016000 h 3657600"/>
                  <a:gd name="connsiteX10" fmla="*/ 101599 w 2717800"/>
                  <a:gd name="connsiteY10" fmla="*/ 1278468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50900 w 2717800"/>
                  <a:gd name="connsiteY17" fmla="*/ 3403600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00566 w 2717800"/>
                  <a:gd name="connsiteY8" fmla="*/ 821267 h 3657600"/>
                  <a:gd name="connsiteX9" fmla="*/ 194733 w 2717800"/>
                  <a:gd name="connsiteY9" fmla="*/ 1016000 h 3657600"/>
                  <a:gd name="connsiteX10" fmla="*/ 101599 w 2717800"/>
                  <a:gd name="connsiteY10" fmla="*/ 1278468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50900 w 2717800"/>
                  <a:gd name="connsiteY17" fmla="*/ 3403600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00566 w 2717800"/>
                  <a:gd name="connsiteY8" fmla="*/ 821267 h 3657600"/>
                  <a:gd name="connsiteX9" fmla="*/ 194733 w 2717800"/>
                  <a:gd name="connsiteY9" fmla="*/ 1016000 h 3657600"/>
                  <a:gd name="connsiteX10" fmla="*/ 101599 w 2717800"/>
                  <a:gd name="connsiteY10" fmla="*/ 1278468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21267 w 2717800"/>
                  <a:gd name="connsiteY17" fmla="*/ 3369734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00566 w 2717800"/>
                  <a:gd name="connsiteY8" fmla="*/ 821267 h 3657600"/>
                  <a:gd name="connsiteX9" fmla="*/ 194733 w 2717800"/>
                  <a:gd name="connsiteY9" fmla="*/ 1016000 h 3657600"/>
                  <a:gd name="connsiteX10" fmla="*/ 101599 w 2717800"/>
                  <a:gd name="connsiteY10" fmla="*/ 1278468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21267 w 2717800"/>
                  <a:gd name="connsiteY17" fmla="*/ 3369734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00566 w 2717800"/>
                  <a:gd name="connsiteY8" fmla="*/ 821267 h 3657600"/>
                  <a:gd name="connsiteX9" fmla="*/ 194733 w 2717800"/>
                  <a:gd name="connsiteY9" fmla="*/ 1016000 h 3657600"/>
                  <a:gd name="connsiteX10" fmla="*/ 101599 w 2717800"/>
                  <a:gd name="connsiteY10" fmla="*/ 1278468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21267 w 2717800"/>
                  <a:gd name="connsiteY17" fmla="*/ 3369734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00566 w 2717800"/>
                  <a:gd name="connsiteY8" fmla="*/ 821267 h 3657600"/>
                  <a:gd name="connsiteX9" fmla="*/ 207433 w 2717800"/>
                  <a:gd name="connsiteY9" fmla="*/ 965200 h 3657600"/>
                  <a:gd name="connsiteX10" fmla="*/ 101599 w 2717800"/>
                  <a:gd name="connsiteY10" fmla="*/ 1278468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21267 w 2717800"/>
                  <a:gd name="connsiteY17" fmla="*/ 3369734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42900 w 2717800"/>
                  <a:gd name="connsiteY8" fmla="*/ 745067 h 3657600"/>
                  <a:gd name="connsiteX9" fmla="*/ 207433 w 2717800"/>
                  <a:gd name="connsiteY9" fmla="*/ 965200 h 3657600"/>
                  <a:gd name="connsiteX10" fmla="*/ 101599 w 2717800"/>
                  <a:gd name="connsiteY10" fmla="*/ 1278468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21267 w 2717800"/>
                  <a:gd name="connsiteY17" fmla="*/ 3369734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42900 w 2717800"/>
                  <a:gd name="connsiteY8" fmla="*/ 745067 h 3657600"/>
                  <a:gd name="connsiteX9" fmla="*/ 207433 w 2717800"/>
                  <a:gd name="connsiteY9" fmla="*/ 965200 h 3657600"/>
                  <a:gd name="connsiteX10" fmla="*/ 101599 w 2717800"/>
                  <a:gd name="connsiteY10" fmla="*/ 1278468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21267 w 2717800"/>
                  <a:gd name="connsiteY17" fmla="*/ 3369734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27100 w 2717800"/>
                  <a:gd name="connsiteY6" fmla="*/ 228600 h 3657600"/>
                  <a:gd name="connsiteX7" fmla="*/ 571500 w 2717800"/>
                  <a:gd name="connsiteY7" fmla="*/ 495300 h 3657600"/>
                  <a:gd name="connsiteX8" fmla="*/ 342900 w 2717800"/>
                  <a:gd name="connsiteY8" fmla="*/ 745067 h 3657600"/>
                  <a:gd name="connsiteX9" fmla="*/ 207433 w 2717800"/>
                  <a:gd name="connsiteY9" fmla="*/ 939800 h 3657600"/>
                  <a:gd name="connsiteX10" fmla="*/ 101599 w 2717800"/>
                  <a:gd name="connsiteY10" fmla="*/ 1278468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21267 w 2717800"/>
                  <a:gd name="connsiteY17" fmla="*/ 3369734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952500 w 2717800"/>
                  <a:gd name="connsiteY6" fmla="*/ 241300 h 3657600"/>
                  <a:gd name="connsiteX7" fmla="*/ 571500 w 2717800"/>
                  <a:gd name="connsiteY7" fmla="*/ 495300 h 3657600"/>
                  <a:gd name="connsiteX8" fmla="*/ 342900 w 2717800"/>
                  <a:gd name="connsiteY8" fmla="*/ 745067 h 3657600"/>
                  <a:gd name="connsiteX9" fmla="*/ 207433 w 2717800"/>
                  <a:gd name="connsiteY9" fmla="*/ 939800 h 3657600"/>
                  <a:gd name="connsiteX10" fmla="*/ 101599 w 2717800"/>
                  <a:gd name="connsiteY10" fmla="*/ 1278468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21267 w 2717800"/>
                  <a:gd name="connsiteY17" fmla="*/ 3369734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1020234 w 2717800"/>
                  <a:gd name="connsiteY6" fmla="*/ 220133 h 3657600"/>
                  <a:gd name="connsiteX7" fmla="*/ 571500 w 2717800"/>
                  <a:gd name="connsiteY7" fmla="*/ 495300 h 3657600"/>
                  <a:gd name="connsiteX8" fmla="*/ 342900 w 2717800"/>
                  <a:gd name="connsiteY8" fmla="*/ 745067 h 3657600"/>
                  <a:gd name="connsiteX9" fmla="*/ 207433 w 2717800"/>
                  <a:gd name="connsiteY9" fmla="*/ 939800 h 3657600"/>
                  <a:gd name="connsiteX10" fmla="*/ 101599 w 2717800"/>
                  <a:gd name="connsiteY10" fmla="*/ 1278468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21267 w 2717800"/>
                  <a:gd name="connsiteY17" fmla="*/ 3369734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1020234 w 2717800"/>
                  <a:gd name="connsiteY6" fmla="*/ 220133 h 3657600"/>
                  <a:gd name="connsiteX7" fmla="*/ 571500 w 2717800"/>
                  <a:gd name="connsiteY7" fmla="*/ 495300 h 3657600"/>
                  <a:gd name="connsiteX8" fmla="*/ 342900 w 2717800"/>
                  <a:gd name="connsiteY8" fmla="*/ 745067 h 3657600"/>
                  <a:gd name="connsiteX9" fmla="*/ 207433 w 2717800"/>
                  <a:gd name="connsiteY9" fmla="*/ 939800 h 3657600"/>
                  <a:gd name="connsiteX10" fmla="*/ 101599 w 2717800"/>
                  <a:gd name="connsiteY10" fmla="*/ 1278468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21267 w 2717800"/>
                  <a:gd name="connsiteY17" fmla="*/ 3369734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362200 w 2717800"/>
                  <a:gd name="connsiteY2" fmla="*/ 63500 h 3657600"/>
                  <a:gd name="connsiteX3" fmla="*/ 1981200 w 2717800"/>
                  <a:gd name="connsiteY3" fmla="*/ 0 h 3657600"/>
                  <a:gd name="connsiteX4" fmla="*/ 1701800 w 2717800"/>
                  <a:gd name="connsiteY4" fmla="*/ 0 h 3657600"/>
                  <a:gd name="connsiteX5" fmla="*/ 1397000 w 2717800"/>
                  <a:gd name="connsiteY5" fmla="*/ 63500 h 3657600"/>
                  <a:gd name="connsiteX6" fmla="*/ 1020234 w 2717800"/>
                  <a:gd name="connsiteY6" fmla="*/ 220133 h 3657600"/>
                  <a:gd name="connsiteX7" fmla="*/ 571500 w 2717800"/>
                  <a:gd name="connsiteY7" fmla="*/ 495300 h 3657600"/>
                  <a:gd name="connsiteX8" fmla="*/ 342900 w 2717800"/>
                  <a:gd name="connsiteY8" fmla="*/ 745067 h 3657600"/>
                  <a:gd name="connsiteX9" fmla="*/ 207433 w 2717800"/>
                  <a:gd name="connsiteY9" fmla="*/ 939800 h 3657600"/>
                  <a:gd name="connsiteX10" fmla="*/ 101599 w 2717800"/>
                  <a:gd name="connsiteY10" fmla="*/ 1278468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21267 w 2717800"/>
                  <a:gd name="connsiteY17" fmla="*/ 3369734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273300 w 2717800"/>
                  <a:gd name="connsiteY2" fmla="*/ 42333 h 3657600"/>
                  <a:gd name="connsiteX3" fmla="*/ 1981200 w 2717800"/>
                  <a:gd name="connsiteY3" fmla="*/ 0 h 3657600"/>
                  <a:gd name="connsiteX4" fmla="*/ 1701800 w 2717800"/>
                  <a:gd name="connsiteY4" fmla="*/ 0 h 3657600"/>
                  <a:gd name="connsiteX5" fmla="*/ 1397000 w 2717800"/>
                  <a:gd name="connsiteY5" fmla="*/ 63500 h 3657600"/>
                  <a:gd name="connsiteX6" fmla="*/ 1020234 w 2717800"/>
                  <a:gd name="connsiteY6" fmla="*/ 220133 h 3657600"/>
                  <a:gd name="connsiteX7" fmla="*/ 571500 w 2717800"/>
                  <a:gd name="connsiteY7" fmla="*/ 495300 h 3657600"/>
                  <a:gd name="connsiteX8" fmla="*/ 342900 w 2717800"/>
                  <a:gd name="connsiteY8" fmla="*/ 745067 h 3657600"/>
                  <a:gd name="connsiteX9" fmla="*/ 207433 w 2717800"/>
                  <a:gd name="connsiteY9" fmla="*/ 939800 h 3657600"/>
                  <a:gd name="connsiteX10" fmla="*/ 101599 w 2717800"/>
                  <a:gd name="connsiteY10" fmla="*/ 1278468 h 3657600"/>
                  <a:gd name="connsiteX11" fmla="*/ 4233 w 2717800"/>
                  <a:gd name="connsiteY11" fmla="*/ 1697567 h 3657600"/>
                  <a:gd name="connsiteX12" fmla="*/ 0 w 2717800"/>
                  <a:gd name="connsiteY12" fmla="*/ 1816100 h 3657600"/>
                  <a:gd name="connsiteX13" fmla="*/ 33867 w 2717800"/>
                  <a:gd name="connsiteY13" fmla="*/ 2159000 h 3657600"/>
                  <a:gd name="connsiteX14" fmla="*/ 110067 w 2717800"/>
                  <a:gd name="connsiteY14" fmla="*/ 2480733 h 3657600"/>
                  <a:gd name="connsiteX15" fmla="*/ 177800 w 2717800"/>
                  <a:gd name="connsiteY15" fmla="*/ 2641600 h 3657600"/>
                  <a:gd name="connsiteX16" fmla="*/ 406400 w 2717800"/>
                  <a:gd name="connsiteY16" fmla="*/ 3009900 h 3657600"/>
                  <a:gd name="connsiteX17" fmla="*/ 821267 w 2717800"/>
                  <a:gd name="connsiteY17" fmla="*/ 3369734 h 3657600"/>
                  <a:gd name="connsiteX18" fmla="*/ 1320800 w 2717800"/>
                  <a:gd name="connsiteY18" fmla="*/ 3606800 h 3657600"/>
                  <a:gd name="connsiteX19" fmla="*/ 1587500 w 2717800"/>
                  <a:gd name="connsiteY19" fmla="*/ 3657600 h 3657600"/>
                  <a:gd name="connsiteX20" fmla="*/ 1790700 w 2717800"/>
                  <a:gd name="connsiteY20" fmla="*/ 3657600 h 3657600"/>
                  <a:gd name="connsiteX21" fmla="*/ 2057400 w 2717800"/>
                  <a:gd name="connsiteY21" fmla="*/ 3644900 h 3657600"/>
                  <a:gd name="connsiteX22" fmla="*/ 2057400 w 2717800"/>
                  <a:gd name="connsiteY22" fmla="*/ 3644900 h 3657600"/>
                  <a:gd name="connsiteX23" fmla="*/ 2057400 w 2717800"/>
                  <a:gd name="connsiteY23" fmla="*/ 3644900 h 3657600"/>
                  <a:gd name="connsiteX0" fmla="*/ 2717800 w 2717800"/>
                  <a:gd name="connsiteY0" fmla="*/ 190500 h 3657600"/>
                  <a:gd name="connsiteX1" fmla="*/ 2578100 w 2717800"/>
                  <a:gd name="connsiteY1" fmla="*/ 139700 h 3657600"/>
                  <a:gd name="connsiteX2" fmla="*/ 2273300 w 2717800"/>
                  <a:gd name="connsiteY2" fmla="*/ 42333 h 3657600"/>
                  <a:gd name="connsiteX3" fmla="*/ 1981200 w 2717800"/>
                  <a:gd name="connsiteY3" fmla="*/ 0 h 3657600"/>
                  <a:gd name="connsiteX4" fmla="*/ 1701800 w 2717800"/>
                  <a:gd name="connsiteY4" fmla="*/ 0 h 3657600"/>
                  <a:gd name="connsiteX5" fmla="*/ 1397000 w 2717800"/>
                  <a:gd name="connsiteY5" fmla="*/ 63500 h 3657600"/>
                  <a:gd name="connsiteX6" fmla="*/ 1020234 w 2717800"/>
                  <a:gd name="connsiteY6" fmla="*/ 220133 h 3657600"/>
                  <a:gd name="connsiteX7" fmla="*/ 571500 w 2717800"/>
                  <a:gd name="connsiteY7" fmla="*/ 495300 h 3657600"/>
                  <a:gd name="connsiteX8" fmla="*/ 342900 w 2717800"/>
                  <a:gd name="connsiteY8" fmla="*/ 745067 h 3657600"/>
                  <a:gd name="connsiteX9" fmla="*/ 287867 w 2717800"/>
                  <a:gd name="connsiteY9" fmla="*/ 855133 h 3657600"/>
                  <a:gd name="connsiteX10" fmla="*/ 207433 w 2717800"/>
                  <a:gd name="connsiteY10" fmla="*/ 939800 h 3657600"/>
                  <a:gd name="connsiteX11" fmla="*/ 101599 w 2717800"/>
                  <a:gd name="connsiteY11" fmla="*/ 1278468 h 3657600"/>
                  <a:gd name="connsiteX12" fmla="*/ 4233 w 2717800"/>
                  <a:gd name="connsiteY12" fmla="*/ 1697567 h 3657600"/>
                  <a:gd name="connsiteX13" fmla="*/ 0 w 2717800"/>
                  <a:gd name="connsiteY13" fmla="*/ 1816100 h 3657600"/>
                  <a:gd name="connsiteX14" fmla="*/ 33867 w 2717800"/>
                  <a:gd name="connsiteY14" fmla="*/ 2159000 h 3657600"/>
                  <a:gd name="connsiteX15" fmla="*/ 110067 w 2717800"/>
                  <a:gd name="connsiteY15" fmla="*/ 2480733 h 3657600"/>
                  <a:gd name="connsiteX16" fmla="*/ 177800 w 2717800"/>
                  <a:gd name="connsiteY16" fmla="*/ 2641600 h 3657600"/>
                  <a:gd name="connsiteX17" fmla="*/ 406400 w 2717800"/>
                  <a:gd name="connsiteY17" fmla="*/ 3009900 h 3657600"/>
                  <a:gd name="connsiteX18" fmla="*/ 821267 w 2717800"/>
                  <a:gd name="connsiteY18" fmla="*/ 3369734 h 3657600"/>
                  <a:gd name="connsiteX19" fmla="*/ 1320800 w 2717800"/>
                  <a:gd name="connsiteY19" fmla="*/ 3606800 h 3657600"/>
                  <a:gd name="connsiteX20" fmla="*/ 1587500 w 2717800"/>
                  <a:gd name="connsiteY20" fmla="*/ 3657600 h 3657600"/>
                  <a:gd name="connsiteX21" fmla="*/ 1790700 w 2717800"/>
                  <a:gd name="connsiteY21" fmla="*/ 3657600 h 3657600"/>
                  <a:gd name="connsiteX22" fmla="*/ 2057400 w 2717800"/>
                  <a:gd name="connsiteY22" fmla="*/ 3644900 h 3657600"/>
                  <a:gd name="connsiteX23" fmla="*/ 2057400 w 2717800"/>
                  <a:gd name="connsiteY23" fmla="*/ 3644900 h 3657600"/>
                  <a:gd name="connsiteX24" fmla="*/ 2057400 w 2717800"/>
                  <a:gd name="connsiteY24" fmla="*/ 3644900 h 3657600"/>
                  <a:gd name="connsiteX0" fmla="*/ 2717800 w 2717800"/>
                  <a:gd name="connsiteY0" fmla="*/ 190500 h 3657600"/>
                  <a:gd name="connsiteX1" fmla="*/ 2578100 w 2717800"/>
                  <a:gd name="connsiteY1" fmla="*/ 139700 h 3657600"/>
                  <a:gd name="connsiteX2" fmla="*/ 2273300 w 2717800"/>
                  <a:gd name="connsiteY2" fmla="*/ 42333 h 3657600"/>
                  <a:gd name="connsiteX3" fmla="*/ 1981200 w 2717800"/>
                  <a:gd name="connsiteY3" fmla="*/ 0 h 3657600"/>
                  <a:gd name="connsiteX4" fmla="*/ 1701800 w 2717800"/>
                  <a:gd name="connsiteY4" fmla="*/ 0 h 3657600"/>
                  <a:gd name="connsiteX5" fmla="*/ 1397000 w 2717800"/>
                  <a:gd name="connsiteY5" fmla="*/ 63500 h 3657600"/>
                  <a:gd name="connsiteX6" fmla="*/ 1020234 w 2717800"/>
                  <a:gd name="connsiteY6" fmla="*/ 220133 h 3657600"/>
                  <a:gd name="connsiteX7" fmla="*/ 571500 w 2717800"/>
                  <a:gd name="connsiteY7" fmla="*/ 495300 h 3657600"/>
                  <a:gd name="connsiteX8" fmla="*/ 342900 w 2717800"/>
                  <a:gd name="connsiteY8" fmla="*/ 745067 h 3657600"/>
                  <a:gd name="connsiteX9" fmla="*/ 287867 w 2717800"/>
                  <a:gd name="connsiteY9" fmla="*/ 855133 h 3657600"/>
                  <a:gd name="connsiteX10" fmla="*/ 215900 w 2717800"/>
                  <a:gd name="connsiteY10" fmla="*/ 969434 h 3657600"/>
                  <a:gd name="connsiteX11" fmla="*/ 101599 w 2717800"/>
                  <a:gd name="connsiteY11" fmla="*/ 1278468 h 3657600"/>
                  <a:gd name="connsiteX12" fmla="*/ 4233 w 2717800"/>
                  <a:gd name="connsiteY12" fmla="*/ 1697567 h 3657600"/>
                  <a:gd name="connsiteX13" fmla="*/ 0 w 2717800"/>
                  <a:gd name="connsiteY13" fmla="*/ 1816100 h 3657600"/>
                  <a:gd name="connsiteX14" fmla="*/ 33867 w 2717800"/>
                  <a:gd name="connsiteY14" fmla="*/ 2159000 h 3657600"/>
                  <a:gd name="connsiteX15" fmla="*/ 110067 w 2717800"/>
                  <a:gd name="connsiteY15" fmla="*/ 2480733 h 3657600"/>
                  <a:gd name="connsiteX16" fmla="*/ 177800 w 2717800"/>
                  <a:gd name="connsiteY16" fmla="*/ 2641600 h 3657600"/>
                  <a:gd name="connsiteX17" fmla="*/ 406400 w 2717800"/>
                  <a:gd name="connsiteY17" fmla="*/ 3009900 h 3657600"/>
                  <a:gd name="connsiteX18" fmla="*/ 821267 w 2717800"/>
                  <a:gd name="connsiteY18" fmla="*/ 3369734 h 3657600"/>
                  <a:gd name="connsiteX19" fmla="*/ 1320800 w 2717800"/>
                  <a:gd name="connsiteY19" fmla="*/ 3606800 h 3657600"/>
                  <a:gd name="connsiteX20" fmla="*/ 1587500 w 2717800"/>
                  <a:gd name="connsiteY20" fmla="*/ 3657600 h 3657600"/>
                  <a:gd name="connsiteX21" fmla="*/ 1790700 w 2717800"/>
                  <a:gd name="connsiteY21" fmla="*/ 3657600 h 3657600"/>
                  <a:gd name="connsiteX22" fmla="*/ 2057400 w 2717800"/>
                  <a:gd name="connsiteY22" fmla="*/ 3644900 h 3657600"/>
                  <a:gd name="connsiteX23" fmla="*/ 2057400 w 2717800"/>
                  <a:gd name="connsiteY23" fmla="*/ 3644900 h 3657600"/>
                  <a:gd name="connsiteX24" fmla="*/ 2057400 w 2717800"/>
                  <a:gd name="connsiteY24" fmla="*/ 3644900 h 3657600"/>
                  <a:gd name="connsiteX0" fmla="*/ 2717800 w 2717800"/>
                  <a:gd name="connsiteY0" fmla="*/ 190500 h 3657600"/>
                  <a:gd name="connsiteX1" fmla="*/ 2578100 w 2717800"/>
                  <a:gd name="connsiteY1" fmla="*/ 139700 h 3657600"/>
                  <a:gd name="connsiteX2" fmla="*/ 2273300 w 2717800"/>
                  <a:gd name="connsiteY2" fmla="*/ 42333 h 3657600"/>
                  <a:gd name="connsiteX3" fmla="*/ 1981200 w 2717800"/>
                  <a:gd name="connsiteY3" fmla="*/ 0 h 3657600"/>
                  <a:gd name="connsiteX4" fmla="*/ 1701800 w 2717800"/>
                  <a:gd name="connsiteY4" fmla="*/ 0 h 3657600"/>
                  <a:gd name="connsiteX5" fmla="*/ 1397000 w 2717800"/>
                  <a:gd name="connsiteY5" fmla="*/ 63500 h 3657600"/>
                  <a:gd name="connsiteX6" fmla="*/ 1020234 w 2717800"/>
                  <a:gd name="connsiteY6" fmla="*/ 220133 h 3657600"/>
                  <a:gd name="connsiteX7" fmla="*/ 571500 w 2717800"/>
                  <a:gd name="connsiteY7" fmla="*/ 495300 h 3657600"/>
                  <a:gd name="connsiteX8" fmla="*/ 342900 w 2717800"/>
                  <a:gd name="connsiteY8" fmla="*/ 745067 h 3657600"/>
                  <a:gd name="connsiteX9" fmla="*/ 287867 w 2717800"/>
                  <a:gd name="connsiteY9" fmla="*/ 855133 h 3657600"/>
                  <a:gd name="connsiteX10" fmla="*/ 215900 w 2717800"/>
                  <a:gd name="connsiteY10" fmla="*/ 969434 h 3657600"/>
                  <a:gd name="connsiteX11" fmla="*/ 101599 w 2717800"/>
                  <a:gd name="connsiteY11" fmla="*/ 1278468 h 3657600"/>
                  <a:gd name="connsiteX12" fmla="*/ 4233 w 2717800"/>
                  <a:gd name="connsiteY12" fmla="*/ 1697567 h 3657600"/>
                  <a:gd name="connsiteX13" fmla="*/ 0 w 2717800"/>
                  <a:gd name="connsiteY13" fmla="*/ 1816100 h 3657600"/>
                  <a:gd name="connsiteX14" fmla="*/ 33867 w 2717800"/>
                  <a:gd name="connsiteY14" fmla="*/ 2159000 h 3657600"/>
                  <a:gd name="connsiteX15" fmla="*/ 110067 w 2717800"/>
                  <a:gd name="connsiteY15" fmla="*/ 2480733 h 3657600"/>
                  <a:gd name="connsiteX16" fmla="*/ 177800 w 2717800"/>
                  <a:gd name="connsiteY16" fmla="*/ 2641600 h 3657600"/>
                  <a:gd name="connsiteX17" fmla="*/ 406400 w 2717800"/>
                  <a:gd name="connsiteY17" fmla="*/ 3009900 h 3657600"/>
                  <a:gd name="connsiteX18" fmla="*/ 821267 w 2717800"/>
                  <a:gd name="connsiteY18" fmla="*/ 3369734 h 3657600"/>
                  <a:gd name="connsiteX19" fmla="*/ 1320800 w 2717800"/>
                  <a:gd name="connsiteY19" fmla="*/ 3606800 h 3657600"/>
                  <a:gd name="connsiteX20" fmla="*/ 1587500 w 2717800"/>
                  <a:gd name="connsiteY20" fmla="*/ 3657600 h 3657600"/>
                  <a:gd name="connsiteX21" fmla="*/ 1790700 w 2717800"/>
                  <a:gd name="connsiteY21" fmla="*/ 3657600 h 3657600"/>
                  <a:gd name="connsiteX22" fmla="*/ 2057400 w 2717800"/>
                  <a:gd name="connsiteY22" fmla="*/ 3644900 h 3657600"/>
                  <a:gd name="connsiteX23" fmla="*/ 2057400 w 2717800"/>
                  <a:gd name="connsiteY23" fmla="*/ 3644900 h 3657600"/>
                  <a:gd name="connsiteX24" fmla="*/ 2057400 w 2717800"/>
                  <a:gd name="connsiteY24" fmla="*/ 3644900 h 3657600"/>
                  <a:gd name="connsiteX0" fmla="*/ 2717800 w 2717800"/>
                  <a:gd name="connsiteY0" fmla="*/ 190500 h 3657600"/>
                  <a:gd name="connsiteX1" fmla="*/ 2578100 w 2717800"/>
                  <a:gd name="connsiteY1" fmla="*/ 139700 h 3657600"/>
                  <a:gd name="connsiteX2" fmla="*/ 2273300 w 2717800"/>
                  <a:gd name="connsiteY2" fmla="*/ 42333 h 3657600"/>
                  <a:gd name="connsiteX3" fmla="*/ 1981200 w 2717800"/>
                  <a:gd name="connsiteY3" fmla="*/ 0 h 3657600"/>
                  <a:gd name="connsiteX4" fmla="*/ 1701800 w 2717800"/>
                  <a:gd name="connsiteY4" fmla="*/ 0 h 3657600"/>
                  <a:gd name="connsiteX5" fmla="*/ 1397000 w 2717800"/>
                  <a:gd name="connsiteY5" fmla="*/ 63500 h 3657600"/>
                  <a:gd name="connsiteX6" fmla="*/ 1020234 w 2717800"/>
                  <a:gd name="connsiteY6" fmla="*/ 220133 h 3657600"/>
                  <a:gd name="connsiteX7" fmla="*/ 571500 w 2717800"/>
                  <a:gd name="connsiteY7" fmla="*/ 495300 h 3657600"/>
                  <a:gd name="connsiteX8" fmla="*/ 342900 w 2717800"/>
                  <a:gd name="connsiteY8" fmla="*/ 745067 h 3657600"/>
                  <a:gd name="connsiteX9" fmla="*/ 287867 w 2717800"/>
                  <a:gd name="connsiteY9" fmla="*/ 855133 h 3657600"/>
                  <a:gd name="connsiteX10" fmla="*/ 215900 w 2717800"/>
                  <a:gd name="connsiteY10" fmla="*/ 969434 h 3657600"/>
                  <a:gd name="connsiteX11" fmla="*/ 101599 w 2717800"/>
                  <a:gd name="connsiteY11" fmla="*/ 1278468 h 3657600"/>
                  <a:gd name="connsiteX12" fmla="*/ 4233 w 2717800"/>
                  <a:gd name="connsiteY12" fmla="*/ 1697567 h 3657600"/>
                  <a:gd name="connsiteX13" fmla="*/ 0 w 2717800"/>
                  <a:gd name="connsiteY13" fmla="*/ 1816100 h 3657600"/>
                  <a:gd name="connsiteX14" fmla="*/ 33867 w 2717800"/>
                  <a:gd name="connsiteY14" fmla="*/ 2159000 h 3657600"/>
                  <a:gd name="connsiteX15" fmla="*/ 110067 w 2717800"/>
                  <a:gd name="connsiteY15" fmla="*/ 2480733 h 3657600"/>
                  <a:gd name="connsiteX16" fmla="*/ 177800 w 2717800"/>
                  <a:gd name="connsiteY16" fmla="*/ 2641600 h 3657600"/>
                  <a:gd name="connsiteX17" fmla="*/ 406400 w 2717800"/>
                  <a:gd name="connsiteY17" fmla="*/ 3009900 h 3657600"/>
                  <a:gd name="connsiteX18" fmla="*/ 821267 w 2717800"/>
                  <a:gd name="connsiteY18" fmla="*/ 3369734 h 3657600"/>
                  <a:gd name="connsiteX19" fmla="*/ 1320800 w 2717800"/>
                  <a:gd name="connsiteY19" fmla="*/ 3606800 h 3657600"/>
                  <a:gd name="connsiteX20" fmla="*/ 1587500 w 2717800"/>
                  <a:gd name="connsiteY20" fmla="*/ 3657600 h 3657600"/>
                  <a:gd name="connsiteX21" fmla="*/ 1790700 w 2717800"/>
                  <a:gd name="connsiteY21" fmla="*/ 3657600 h 3657600"/>
                  <a:gd name="connsiteX22" fmla="*/ 2057400 w 2717800"/>
                  <a:gd name="connsiteY22" fmla="*/ 3644900 h 3657600"/>
                  <a:gd name="connsiteX23" fmla="*/ 2057400 w 2717800"/>
                  <a:gd name="connsiteY23" fmla="*/ 3644900 h 3657600"/>
                  <a:gd name="connsiteX24" fmla="*/ 2057400 w 2717800"/>
                  <a:gd name="connsiteY24" fmla="*/ 3644900 h 3657600"/>
                  <a:gd name="connsiteX0" fmla="*/ 2717800 w 2717800"/>
                  <a:gd name="connsiteY0" fmla="*/ 190500 h 3657600"/>
                  <a:gd name="connsiteX1" fmla="*/ 2578100 w 2717800"/>
                  <a:gd name="connsiteY1" fmla="*/ 139700 h 3657600"/>
                  <a:gd name="connsiteX2" fmla="*/ 2273300 w 2717800"/>
                  <a:gd name="connsiteY2" fmla="*/ 42333 h 3657600"/>
                  <a:gd name="connsiteX3" fmla="*/ 1981200 w 2717800"/>
                  <a:gd name="connsiteY3" fmla="*/ 0 h 3657600"/>
                  <a:gd name="connsiteX4" fmla="*/ 1701800 w 2717800"/>
                  <a:gd name="connsiteY4" fmla="*/ 0 h 3657600"/>
                  <a:gd name="connsiteX5" fmla="*/ 1397000 w 2717800"/>
                  <a:gd name="connsiteY5" fmla="*/ 63500 h 3657600"/>
                  <a:gd name="connsiteX6" fmla="*/ 1020234 w 2717800"/>
                  <a:gd name="connsiteY6" fmla="*/ 220133 h 3657600"/>
                  <a:gd name="connsiteX7" fmla="*/ 571500 w 2717800"/>
                  <a:gd name="connsiteY7" fmla="*/ 495300 h 3657600"/>
                  <a:gd name="connsiteX8" fmla="*/ 342900 w 2717800"/>
                  <a:gd name="connsiteY8" fmla="*/ 745067 h 3657600"/>
                  <a:gd name="connsiteX9" fmla="*/ 287867 w 2717800"/>
                  <a:gd name="connsiteY9" fmla="*/ 855133 h 3657600"/>
                  <a:gd name="connsiteX10" fmla="*/ 215900 w 2717800"/>
                  <a:gd name="connsiteY10" fmla="*/ 969434 h 3657600"/>
                  <a:gd name="connsiteX11" fmla="*/ 101599 w 2717800"/>
                  <a:gd name="connsiteY11" fmla="*/ 1278468 h 3657600"/>
                  <a:gd name="connsiteX12" fmla="*/ 4233 w 2717800"/>
                  <a:gd name="connsiteY12" fmla="*/ 1697567 h 3657600"/>
                  <a:gd name="connsiteX13" fmla="*/ 0 w 2717800"/>
                  <a:gd name="connsiteY13" fmla="*/ 1816100 h 3657600"/>
                  <a:gd name="connsiteX14" fmla="*/ 33867 w 2717800"/>
                  <a:gd name="connsiteY14" fmla="*/ 2159000 h 3657600"/>
                  <a:gd name="connsiteX15" fmla="*/ 110067 w 2717800"/>
                  <a:gd name="connsiteY15" fmla="*/ 2480733 h 3657600"/>
                  <a:gd name="connsiteX16" fmla="*/ 177800 w 2717800"/>
                  <a:gd name="connsiteY16" fmla="*/ 2641600 h 3657600"/>
                  <a:gd name="connsiteX17" fmla="*/ 406400 w 2717800"/>
                  <a:gd name="connsiteY17" fmla="*/ 3009900 h 3657600"/>
                  <a:gd name="connsiteX18" fmla="*/ 821267 w 2717800"/>
                  <a:gd name="connsiteY18" fmla="*/ 3369734 h 3657600"/>
                  <a:gd name="connsiteX19" fmla="*/ 1320800 w 2717800"/>
                  <a:gd name="connsiteY19" fmla="*/ 3606800 h 3657600"/>
                  <a:gd name="connsiteX20" fmla="*/ 1587500 w 2717800"/>
                  <a:gd name="connsiteY20" fmla="*/ 3657600 h 3657600"/>
                  <a:gd name="connsiteX21" fmla="*/ 1790700 w 2717800"/>
                  <a:gd name="connsiteY21" fmla="*/ 3657600 h 3657600"/>
                  <a:gd name="connsiteX22" fmla="*/ 2057400 w 2717800"/>
                  <a:gd name="connsiteY22" fmla="*/ 3644900 h 3657600"/>
                  <a:gd name="connsiteX23" fmla="*/ 2057400 w 2717800"/>
                  <a:gd name="connsiteY23" fmla="*/ 3644900 h 3657600"/>
                  <a:gd name="connsiteX24" fmla="*/ 2057400 w 2717800"/>
                  <a:gd name="connsiteY24" fmla="*/ 3644900 h 3657600"/>
                  <a:gd name="connsiteX0" fmla="*/ 2717800 w 2717800"/>
                  <a:gd name="connsiteY0" fmla="*/ 190500 h 3657600"/>
                  <a:gd name="connsiteX1" fmla="*/ 2578100 w 2717800"/>
                  <a:gd name="connsiteY1" fmla="*/ 139700 h 3657600"/>
                  <a:gd name="connsiteX2" fmla="*/ 2273300 w 2717800"/>
                  <a:gd name="connsiteY2" fmla="*/ 42333 h 3657600"/>
                  <a:gd name="connsiteX3" fmla="*/ 1981200 w 2717800"/>
                  <a:gd name="connsiteY3" fmla="*/ 0 h 3657600"/>
                  <a:gd name="connsiteX4" fmla="*/ 1701800 w 2717800"/>
                  <a:gd name="connsiteY4" fmla="*/ 0 h 3657600"/>
                  <a:gd name="connsiteX5" fmla="*/ 1397000 w 2717800"/>
                  <a:gd name="connsiteY5" fmla="*/ 63500 h 3657600"/>
                  <a:gd name="connsiteX6" fmla="*/ 1020234 w 2717800"/>
                  <a:gd name="connsiteY6" fmla="*/ 220133 h 3657600"/>
                  <a:gd name="connsiteX7" fmla="*/ 571500 w 2717800"/>
                  <a:gd name="connsiteY7" fmla="*/ 495300 h 3657600"/>
                  <a:gd name="connsiteX8" fmla="*/ 359834 w 2717800"/>
                  <a:gd name="connsiteY8" fmla="*/ 749301 h 3657600"/>
                  <a:gd name="connsiteX9" fmla="*/ 287867 w 2717800"/>
                  <a:gd name="connsiteY9" fmla="*/ 855133 h 3657600"/>
                  <a:gd name="connsiteX10" fmla="*/ 215900 w 2717800"/>
                  <a:gd name="connsiteY10" fmla="*/ 969434 h 3657600"/>
                  <a:gd name="connsiteX11" fmla="*/ 101599 w 2717800"/>
                  <a:gd name="connsiteY11" fmla="*/ 1278468 h 3657600"/>
                  <a:gd name="connsiteX12" fmla="*/ 4233 w 2717800"/>
                  <a:gd name="connsiteY12" fmla="*/ 1697567 h 3657600"/>
                  <a:gd name="connsiteX13" fmla="*/ 0 w 2717800"/>
                  <a:gd name="connsiteY13" fmla="*/ 1816100 h 3657600"/>
                  <a:gd name="connsiteX14" fmla="*/ 33867 w 2717800"/>
                  <a:gd name="connsiteY14" fmla="*/ 2159000 h 3657600"/>
                  <a:gd name="connsiteX15" fmla="*/ 110067 w 2717800"/>
                  <a:gd name="connsiteY15" fmla="*/ 2480733 h 3657600"/>
                  <a:gd name="connsiteX16" fmla="*/ 177800 w 2717800"/>
                  <a:gd name="connsiteY16" fmla="*/ 2641600 h 3657600"/>
                  <a:gd name="connsiteX17" fmla="*/ 406400 w 2717800"/>
                  <a:gd name="connsiteY17" fmla="*/ 3009900 h 3657600"/>
                  <a:gd name="connsiteX18" fmla="*/ 821267 w 2717800"/>
                  <a:gd name="connsiteY18" fmla="*/ 3369734 h 3657600"/>
                  <a:gd name="connsiteX19" fmla="*/ 1320800 w 2717800"/>
                  <a:gd name="connsiteY19" fmla="*/ 3606800 h 3657600"/>
                  <a:gd name="connsiteX20" fmla="*/ 1587500 w 2717800"/>
                  <a:gd name="connsiteY20" fmla="*/ 3657600 h 3657600"/>
                  <a:gd name="connsiteX21" fmla="*/ 1790700 w 2717800"/>
                  <a:gd name="connsiteY21" fmla="*/ 3657600 h 3657600"/>
                  <a:gd name="connsiteX22" fmla="*/ 2057400 w 2717800"/>
                  <a:gd name="connsiteY22" fmla="*/ 3644900 h 3657600"/>
                  <a:gd name="connsiteX23" fmla="*/ 2057400 w 2717800"/>
                  <a:gd name="connsiteY23" fmla="*/ 3644900 h 3657600"/>
                  <a:gd name="connsiteX24" fmla="*/ 2057400 w 2717800"/>
                  <a:gd name="connsiteY24" fmla="*/ 3644900 h 3657600"/>
                  <a:gd name="connsiteX0" fmla="*/ 2717800 w 2717800"/>
                  <a:gd name="connsiteY0" fmla="*/ 190500 h 3657600"/>
                  <a:gd name="connsiteX1" fmla="*/ 2578100 w 2717800"/>
                  <a:gd name="connsiteY1" fmla="*/ 139700 h 3657600"/>
                  <a:gd name="connsiteX2" fmla="*/ 2273300 w 2717800"/>
                  <a:gd name="connsiteY2" fmla="*/ 42333 h 3657600"/>
                  <a:gd name="connsiteX3" fmla="*/ 1981200 w 2717800"/>
                  <a:gd name="connsiteY3" fmla="*/ 0 h 3657600"/>
                  <a:gd name="connsiteX4" fmla="*/ 1701800 w 2717800"/>
                  <a:gd name="connsiteY4" fmla="*/ 0 h 3657600"/>
                  <a:gd name="connsiteX5" fmla="*/ 1397000 w 2717800"/>
                  <a:gd name="connsiteY5" fmla="*/ 63500 h 3657600"/>
                  <a:gd name="connsiteX6" fmla="*/ 1020234 w 2717800"/>
                  <a:gd name="connsiteY6" fmla="*/ 220133 h 3657600"/>
                  <a:gd name="connsiteX7" fmla="*/ 571500 w 2717800"/>
                  <a:gd name="connsiteY7" fmla="*/ 495300 h 3657600"/>
                  <a:gd name="connsiteX8" fmla="*/ 359834 w 2717800"/>
                  <a:gd name="connsiteY8" fmla="*/ 749301 h 3657600"/>
                  <a:gd name="connsiteX9" fmla="*/ 287867 w 2717800"/>
                  <a:gd name="connsiteY9" fmla="*/ 855133 h 3657600"/>
                  <a:gd name="connsiteX10" fmla="*/ 215900 w 2717800"/>
                  <a:gd name="connsiteY10" fmla="*/ 969434 h 3657600"/>
                  <a:gd name="connsiteX11" fmla="*/ 101599 w 2717800"/>
                  <a:gd name="connsiteY11" fmla="*/ 1278468 h 3657600"/>
                  <a:gd name="connsiteX12" fmla="*/ 4233 w 2717800"/>
                  <a:gd name="connsiteY12" fmla="*/ 1697567 h 3657600"/>
                  <a:gd name="connsiteX13" fmla="*/ 0 w 2717800"/>
                  <a:gd name="connsiteY13" fmla="*/ 1816100 h 3657600"/>
                  <a:gd name="connsiteX14" fmla="*/ 33867 w 2717800"/>
                  <a:gd name="connsiteY14" fmla="*/ 2159000 h 3657600"/>
                  <a:gd name="connsiteX15" fmla="*/ 110067 w 2717800"/>
                  <a:gd name="connsiteY15" fmla="*/ 2480733 h 3657600"/>
                  <a:gd name="connsiteX16" fmla="*/ 177800 w 2717800"/>
                  <a:gd name="connsiteY16" fmla="*/ 2641600 h 3657600"/>
                  <a:gd name="connsiteX17" fmla="*/ 406400 w 2717800"/>
                  <a:gd name="connsiteY17" fmla="*/ 3009900 h 3657600"/>
                  <a:gd name="connsiteX18" fmla="*/ 821267 w 2717800"/>
                  <a:gd name="connsiteY18" fmla="*/ 3369734 h 3657600"/>
                  <a:gd name="connsiteX19" fmla="*/ 1320800 w 2717800"/>
                  <a:gd name="connsiteY19" fmla="*/ 3606800 h 3657600"/>
                  <a:gd name="connsiteX20" fmla="*/ 1587500 w 2717800"/>
                  <a:gd name="connsiteY20" fmla="*/ 3657600 h 3657600"/>
                  <a:gd name="connsiteX21" fmla="*/ 1790700 w 2717800"/>
                  <a:gd name="connsiteY21" fmla="*/ 3657600 h 3657600"/>
                  <a:gd name="connsiteX22" fmla="*/ 2057400 w 2717800"/>
                  <a:gd name="connsiteY22" fmla="*/ 3644900 h 3657600"/>
                  <a:gd name="connsiteX23" fmla="*/ 2057400 w 2717800"/>
                  <a:gd name="connsiteY23" fmla="*/ 3644900 h 3657600"/>
                  <a:gd name="connsiteX24" fmla="*/ 2057400 w 2717800"/>
                  <a:gd name="connsiteY24" fmla="*/ 3644900 h 3657600"/>
                  <a:gd name="connsiteX0" fmla="*/ 2717800 w 2717800"/>
                  <a:gd name="connsiteY0" fmla="*/ 190500 h 3657600"/>
                  <a:gd name="connsiteX1" fmla="*/ 2578100 w 2717800"/>
                  <a:gd name="connsiteY1" fmla="*/ 139700 h 3657600"/>
                  <a:gd name="connsiteX2" fmla="*/ 2273300 w 2717800"/>
                  <a:gd name="connsiteY2" fmla="*/ 42333 h 3657600"/>
                  <a:gd name="connsiteX3" fmla="*/ 1981200 w 2717800"/>
                  <a:gd name="connsiteY3" fmla="*/ 0 h 3657600"/>
                  <a:gd name="connsiteX4" fmla="*/ 1701800 w 2717800"/>
                  <a:gd name="connsiteY4" fmla="*/ 0 h 3657600"/>
                  <a:gd name="connsiteX5" fmla="*/ 1397000 w 2717800"/>
                  <a:gd name="connsiteY5" fmla="*/ 63500 h 3657600"/>
                  <a:gd name="connsiteX6" fmla="*/ 1020234 w 2717800"/>
                  <a:gd name="connsiteY6" fmla="*/ 220133 h 3657600"/>
                  <a:gd name="connsiteX7" fmla="*/ 571500 w 2717800"/>
                  <a:gd name="connsiteY7" fmla="*/ 495300 h 3657600"/>
                  <a:gd name="connsiteX8" fmla="*/ 359834 w 2717800"/>
                  <a:gd name="connsiteY8" fmla="*/ 749301 h 3657600"/>
                  <a:gd name="connsiteX9" fmla="*/ 287867 w 2717800"/>
                  <a:gd name="connsiteY9" fmla="*/ 855133 h 3657600"/>
                  <a:gd name="connsiteX10" fmla="*/ 215900 w 2717800"/>
                  <a:gd name="connsiteY10" fmla="*/ 969434 h 3657600"/>
                  <a:gd name="connsiteX11" fmla="*/ 101599 w 2717800"/>
                  <a:gd name="connsiteY11" fmla="*/ 1278468 h 3657600"/>
                  <a:gd name="connsiteX12" fmla="*/ 4233 w 2717800"/>
                  <a:gd name="connsiteY12" fmla="*/ 1697567 h 3657600"/>
                  <a:gd name="connsiteX13" fmla="*/ 0 w 2717800"/>
                  <a:gd name="connsiteY13" fmla="*/ 1816100 h 3657600"/>
                  <a:gd name="connsiteX14" fmla="*/ 33867 w 2717800"/>
                  <a:gd name="connsiteY14" fmla="*/ 2159000 h 3657600"/>
                  <a:gd name="connsiteX15" fmla="*/ 110067 w 2717800"/>
                  <a:gd name="connsiteY15" fmla="*/ 2480733 h 3657600"/>
                  <a:gd name="connsiteX16" fmla="*/ 177800 w 2717800"/>
                  <a:gd name="connsiteY16" fmla="*/ 2641600 h 3657600"/>
                  <a:gd name="connsiteX17" fmla="*/ 406400 w 2717800"/>
                  <a:gd name="connsiteY17" fmla="*/ 3009900 h 3657600"/>
                  <a:gd name="connsiteX18" fmla="*/ 821267 w 2717800"/>
                  <a:gd name="connsiteY18" fmla="*/ 3369734 h 3657600"/>
                  <a:gd name="connsiteX19" fmla="*/ 1320800 w 2717800"/>
                  <a:gd name="connsiteY19" fmla="*/ 3606800 h 3657600"/>
                  <a:gd name="connsiteX20" fmla="*/ 1587500 w 2717800"/>
                  <a:gd name="connsiteY20" fmla="*/ 3657600 h 3657600"/>
                  <a:gd name="connsiteX21" fmla="*/ 1790700 w 2717800"/>
                  <a:gd name="connsiteY21" fmla="*/ 3657600 h 3657600"/>
                  <a:gd name="connsiteX22" fmla="*/ 2057400 w 2717800"/>
                  <a:gd name="connsiteY22" fmla="*/ 3644900 h 3657600"/>
                  <a:gd name="connsiteX23" fmla="*/ 2057400 w 2717800"/>
                  <a:gd name="connsiteY23" fmla="*/ 3644900 h 3657600"/>
                  <a:gd name="connsiteX24" fmla="*/ 2057400 w 2717800"/>
                  <a:gd name="connsiteY24" fmla="*/ 3644900 h 3657600"/>
                  <a:gd name="connsiteX0" fmla="*/ 2717800 w 2717800"/>
                  <a:gd name="connsiteY0" fmla="*/ 190500 h 3657600"/>
                  <a:gd name="connsiteX1" fmla="*/ 2578100 w 2717800"/>
                  <a:gd name="connsiteY1" fmla="*/ 139700 h 3657600"/>
                  <a:gd name="connsiteX2" fmla="*/ 2273300 w 2717800"/>
                  <a:gd name="connsiteY2" fmla="*/ 42333 h 3657600"/>
                  <a:gd name="connsiteX3" fmla="*/ 1981200 w 2717800"/>
                  <a:gd name="connsiteY3" fmla="*/ 0 h 3657600"/>
                  <a:gd name="connsiteX4" fmla="*/ 1701800 w 2717800"/>
                  <a:gd name="connsiteY4" fmla="*/ 0 h 3657600"/>
                  <a:gd name="connsiteX5" fmla="*/ 1397000 w 2717800"/>
                  <a:gd name="connsiteY5" fmla="*/ 63500 h 3657600"/>
                  <a:gd name="connsiteX6" fmla="*/ 1020234 w 2717800"/>
                  <a:gd name="connsiteY6" fmla="*/ 220133 h 3657600"/>
                  <a:gd name="connsiteX7" fmla="*/ 571500 w 2717800"/>
                  <a:gd name="connsiteY7" fmla="*/ 495300 h 3657600"/>
                  <a:gd name="connsiteX8" fmla="*/ 457200 w 2717800"/>
                  <a:gd name="connsiteY8" fmla="*/ 622300 h 3657600"/>
                  <a:gd name="connsiteX9" fmla="*/ 359834 w 2717800"/>
                  <a:gd name="connsiteY9" fmla="*/ 749301 h 3657600"/>
                  <a:gd name="connsiteX10" fmla="*/ 287867 w 2717800"/>
                  <a:gd name="connsiteY10" fmla="*/ 855133 h 3657600"/>
                  <a:gd name="connsiteX11" fmla="*/ 215900 w 2717800"/>
                  <a:gd name="connsiteY11" fmla="*/ 969434 h 3657600"/>
                  <a:gd name="connsiteX12" fmla="*/ 101599 w 2717800"/>
                  <a:gd name="connsiteY12" fmla="*/ 1278468 h 3657600"/>
                  <a:gd name="connsiteX13" fmla="*/ 4233 w 2717800"/>
                  <a:gd name="connsiteY13" fmla="*/ 1697567 h 3657600"/>
                  <a:gd name="connsiteX14" fmla="*/ 0 w 2717800"/>
                  <a:gd name="connsiteY14" fmla="*/ 1816100 h 3657600"/>
                  <a:gd name="connsiteX15" fmla="*/ 33867 w 2717800"/>
                  <a:gd name="connsiteY15" fmla="*/ 2159000 h 3657600"/>
                  <a:gd name="connsiteX16" fmla="*/ 110067 w 2717800"/>
                  <a:gd name="connsiteY16" fmla="*/ 2480733 h 3657600"/>
                  <a:gd name="connsiteX17" fmla="*/ 177800 w 2717800"/>
                  <a:gd name="connsiteY17" fmla="*/ 2641600 h 3657600"/>
                  <a:gd name="connsiteX18" fmla="*/ 406400 w 2717800"/>
                  <a:gd name="connsiteY18" fmla="*/ 3009900 h 3657600"/>
                  <a:gd name="connsiteX19" fmla="*/ 821267 w 2717800"/>
                  <a:gd name="connsiteY19" fmla="*/ 3369734 h 3657600"/>
                  <a:gd name="connsiteX20" fmla="*/ 1320800 w 2717800"/>
                  <a:gd name="connsiteY20" fmla="*/ 3606800 h 3657600"/>
                  <a:gd name="connsiteX21" fmla="*/ 1587500 w 2717800"/>
                  <a:gd name="connsiteY21" fmla="*/ 3657600 h 3657600"/>
                  <a:gd name="connsiteX22" fmla="*/ 1790700 w 2717800"/>
                  <a:gd name="connsiteY22" fmla="*/ 3657600 h 3657600"/>
                  <a:gd name="connsiteX23" fmla="*/ 2057400 w 2717800"/>
                  <a:gd name="connsiteY23" fmla="*/ 3644900 h 3657600"/>
                  <a:gd name="connsiteX24" fmla="*/ 2057400 w 2717800"/>
                  <a:gd name="connsiteY24" fmla="*/ 3644900 h 3657600"/>
                  <a:gd name="connsiteX25" fmla="*/ 2057400 w 2717800"/>
                  <a:gd name="connsiteY25" fmla="*/ 3644900 h 3657600"/>
                  <a:gd name="connsiteX0" fmla="*/ 2717800 w 2717800"/>
                  <a:gd name="connsiteY0" fmla="*/ 190500 h 3657600"/>
                  <a:gd name="connsiteX1" fmla="*/ 2578100 w 2717800"/>
                  <a:gd name="connsiteY1" fmla="*/ 139700 h 3657600"/>
                  <a:gd name="connsiteX2" fmla="*/ 2273300 w 2717800"/>
                  <a:gd name="connsiteY2" fmla="*/ 42333 h 3657600"/>
                  <a:gd name="connsiteX3" fmla="*/ 1981200 w 2717800"/>
                  <a:gd name="connsiteY3" fmla="*/ 0 h 3657600"/>
                  <a:gd name="connsiteX4" fmla="*/ 1701800 w 2717800"/>
                  <a:gd name="connsiteY4" fmla="*/ 0 h 3657600"/>
                  <a:gd name="connsiteX5" fmla="*/ 1397000 w 2717800"/>
                  <a:gd name="connsiteY5" fmla="*/ 63500 h 3657600"/>
                  <a:gd name="connsiteX6" fmla="*/ 1020234 w 2717800"/>
                  <a:gd name="connsiteY6" fmla="*/ 220133 h 3657600"/>
                  <a:gd name="connsiteX7" fmla="*/ 571500 w 2717800"/>
                  <a:gd name="connsiteY7" fmla="*/ 495300 h 3657600"/>
                  <a:gd name="connsiteX8" fmla="*/ 533400 w 2717800"/>
                  <a:gd name="connsiteY8" fmla="*/ 537633 h 3657600"/>
                  <a:gd name="connsiteX9" fmla="*/ 457200 w 2717800"/>
                  <a:gd name="connsiteY9" fmla="*/ 622300 h 3657600"/>
                  <a:gd name="connsiteX10" fmla="*/ 359834 w 2717800"/>
                  <a:gd name="connsiteY10" fmla="*/ 749301 h 3657600"/>
                  <a:gd name="connsiteX11" fmla="*/ 287867 w 2717800"/>
                  <a:gd name="connsiteY11" fmla="*/ 855133 h 3657600"/>
                  <a:gd name="connsiteX12" fmla="*/ 215900 w 2717800"/>
                  <a:gd name="connsiteY12" fmla="*/ 969434 h 3657600"/>
                  <a:gd name="connsiteX13" fmla="*/ 101599 w 2717800"/>
                  <a:gd name="connsiteY13" fmla="*/ 1278468 h 3657600"/>
                  <a:gd name="connsiteX14" fmla="*/ 4233 w 2717800"/>
                  <a:gd name="connsiteY14" fmla="*/ 1697567 h 3657600"/>
                  <a:gd name="connsiteX15" fmla="*/ 0 w 2717800"/>
                  <a:gd name="connsiteY15" fmla="*/ 1816100 h 3657600"/>
                  <a:gd name="connsiteX16" fmla="*/ 33867 w 2717800"/>
                  <a:gd name="connsiteY16" fmla="*/ 2159000 h 3657600"/>
                  <a:gd name="connsiteX17" fmla="*/ 110067 w 2717800"/>
                  <a:gd name="connsiteY17" fmla="*/ 2480733 h 3657600"/>
                  <a:gd name="connsiteX18" fmla="*/ 177800 w 2717800"/>
                  <a:gd name="connsiteY18" fmla="*/ 2641600 h 3657600"/>
                  <a:gd name="connsiteX19" fmla="*/ 406400 w 2717800"/>
                  <a:gd name="connsiteY19" fmla="*/ 3009900 h 3657600"/>
                  <a:gd name="connsiteX20" fmla="*/ 821267 w 2717800"/>
                  <a:gd name="connsiteY20" fmla="*/ 3369734 h 3657600"/>
                  <a:gd name="connsiteX21" fmla="*/ 1320800 w 2717800"/>
                  <a:gd name="connsiteY21" fmla="*/ 3606800 h 3657600"/>
                  <a:gd name="connsiteX22" fmla="*/ 1587500 w 2717800"/>
                  <a:gd name="connsiteY22" fmla="*/ 3657600 h 3657600"/>
                  <a:gd name="connsiteX23" fmla="*/ 1790700 w 2717800"/>
                  <a:gd name="connsiteY23" fmla="*/ 3657600 h 3657600"/>
                  <a:gd name="connsiteX24" fmla="*/ 2057400 w 2717800"/>
                  <a:gd name="connsiteY24" fmla="*/ 3644900 h 3657600"/>
                  <a:gd name="connsiteX25" fmla="*/ 2057400 w 2717800"/>
                  <a:gd name="connsiteY25" fmla="*/ 3644900 h 3657600"/>
                  <a:gd name="connsiteX26" fmla="*/ 2057400 w 2717800"/>
                  <a:gd name="connsiteY26" fmla="*/ 3644900 h 3657600"/>
                  <a:gd name="connsiteX0" fmla="*/ 2717800 w 2717800"/>
                  <a:gd name="connsiteY0" fmla="*/ 190500 h 3657600"/>
                  <a:gd name="connsiteX1" fmla="*/ 2578100 w 2717800"/>
                  <a:gd name="connsiteY1" fmla="*/ 139700 h 3657600"/>
                  <a:gd name="connsiteX2" fmla="*/ 2273300 w 2717800"/>
                  <a:gd name="connsiteY2" fmla="*/ 42333 h 3657600"/>
                  <a:gd name="connsiteX3" fmla="*/ 1981200 w 2717800"/>
                  <a:gd name="connsiteY3" fmla="*/ 0 h 3657600"/>
                  <a:gd name="connsiteX4" fmla="*/ 1701800 w 2717800"/>
                  <a:gd name="connsiteY4" fmla="*/ 0 h 3657600"/>
                  <a:gd name="connsiteX5" fmla="*/ 1397000 w 2717800"/>
                  <a:gd name="connsiteY5" fmla="*/ 63500 h 3657600"/>
                  <a:gd name="connsiteX6" fmla="*/ 1193800 w 2717800"/>
                  <a:gd name="connsiteY6" fmla="*/ 135467 h 3657600"/>
                  <a:gd name="connsiteX7" fmla="*/ 1020234 w 2717800"/>
                  <a:gd name="connsiteY7" fmla="*/ 220133 h 3657600"/>
                  <a:gd name="connsiteX8" fmla="*/ 571500 w 2717800"/>
                  <a:gd name="connsiteY8" fmla="*/ 495300 h 3657600"/>
                  <a:gd name="connsiteX9" fmla="*/ 533400 w 2717800"/>
                  <a:gd name="connsiteY9" fmla="*/ 537633 h 3657600"/>
                  <a:gd name="connsiteX10" fmla="*/ 457200 w 2717800"/>
                  <a:gd name="connsiteY10" fmla="*/ 622300 h 3657600"/>
                  <a:gd name="connsiteX11" fmla="*/ 359834 w 2717800"/>
                  <a:gd name="connsiteY11" fmla="*/ 749301 h 3657600"/>
                  <a:gd name="connsiteX12" fmla="*/ 287867 w 2717800"/>
                  <a:gd name="connsiteY12" fmla="*/ 855133 h 3657600"/>
                  <a:gd name="connsiteX13" fmla="*/ 215900 w 2717800"/>
                  <a:gd name="connsiteY13" fmla="*/ 969434 h 3657600"/>
                  <a:gd name="connsiteX14" fmla="*/ 101599 w 2717800"/>
                  <a:gd name="connsiteY14" fmla="*/ 1278468 h 3657600"/>
                  <a:gd name="connsiteX15" fmla="*/ 4233 w 2717800"/>
                  <a:gd name="connsiteY15" fmla="*/ 1697567 h 3657600"/>
                  <a:gd name="connsiteX16" fmla="*/ 0 w 2717800"/>
                  <a:gd name="connsiteY16" fmla="*/ 1816100 h 3657600"/>
                  <a:gd name="connsiteX17" fmla="*/ 33867 w 2717800"/>
                  <a:gd name="connsiteY17" fmla="*/ 2159000 h 3657600"/>
                  <a:gd name="connsiteX18" fmla="*/ 110067 w 2717800"/>
                  <a:gd name="connsiteY18" fmla="*/ 2480733 h 3657600"/>
                  <a:gd name="connsiteX19" fmla="*/ 177800 w 2717800"/>
                  <a:gd name="connsiteY19" fmla="*/ 2641600 h 3657600"/>
                  <a:gd name="connsiteX20" fmla="*/ 406400 w 2717800"/>
                  <a:gd name="connsiteY20" fmla="*/ 3009900 h 3657600"/>
                  <a:gd name="connsiteX21" fmla="*/ 821267 w 2717800"/>
                  <a:gd name="connsiteY21" fmla="*/ 3369734 h 3657600"/>
                  <a:gd name="connsiteX22" fmla="*/ 1320800 w 2717800"/>
                  <a:gd name="connsiteY22" fmla="*/ 3606800 h 3657600"/>
                  <a:gd name="connsiteX23" fmla="*/ 1587500 w 2717800"/>
                  <a:gd name="connsiteY23" fmla="*/ 3657600 h 3657600"/>
                  <a:gd name="connsiteX24" fmla="*/ 1790700 w 2717800"/>
                  <a:gd name="connsiteY24" fmla="*/ 3657600 h 3657600"/>
                  <a:gd name="connsiteX25" fmla="*/ 2057400 w 2717800"/>
                  <a:gd name="connsiteY25" fmla="*/ 3644900 h 3657600"/>
                  <a:gd name="connsiteX26" fmla="*/ 2057400 w 2717800"/>
                  <a:gd name="connsiteY26" fmla="*/ 3644900 h 3657600"/>
                  <a:gd name="connsiteX27" fmla="*/ 2057400 w 2717800"/>
                  <a:gd name="connsiteY27" fmla="*/ 3644900 h 3657600"/>
                  <a:gd name="connsiteX0" fmla="*/ 2717800 w 2717800"/>
                  <a:gd name="connsiteY0" fmla="*/ 190500 h 3657600"/>
                  <a:gd name="connsiteX1" fmla="*/ 2578100 w 2717800"/>
                  <a:gd name="connsiteY1" fmla="*/ 139700 h 3657600"/>
                  <a:gd name="connsiteX2" fmla="*/ 2273300 w 2717800"/>
                  <a:gd name="connsiteY2" fmla="*/ 42333 h 3657600"/>
                  <a:gd name="connsiteX3" fmla="*/ 1981200 w 2717800"/>
                  <a:gd name="connsiteY3" fmla="*/ 0 h 3657600"/>
                  <a:gd name="connsiteX4" fmla="*/ 1701800 w 2717800"/>
                  <a:gd name="connsiteY4" fmla="*/ 0 h 3657600"/>
                  <a:gd name="connsiteX5" fmla="*/ 1524000 w 2717800"/>
                  <a:gd name="connsiteY5" fmla="*/ 25400 h 3657600"/>
                  <a:gd name="connsiteX6" fmla="*/ 1397000 w 2717800"/>
                  <a:gd name="connsiteY6" fmla="*/ 63500 h 3657600"/>
                  <a:gd name="connsiteX7" fmla="*/ 1193800 w 2717800"/>
                  <a:gd name="connsiteY7" fmla="*/ 135467 h 3657600"/>
                  <a:gd name="connsiteX8" fmla="*/ 1020234 w 2717800"/>
                  <a:gd name="connsiteY8" fmla="*/ 220133 h 3657600"/>
                  <a:gd name="connsiteX9" fmla="*/ 571500 w 2717800"/>
                  <a:gd name="connsiteY9" fmla="*/ 495300 h 3657600"/>
                  <a:gd name="connsiteX10" fmla="*/ 533400 w 2717800"/>
                  <a:gd name="connsiteY10" fmla="*/ 537633 h 3657600"/>
                  <a:gd name="connsiteX11" fmla="*/ 457200 w 2717800"/>
                  <a:gd name="connsiteY11" fmla="*/ 622300 h 3657600"/>
                  <a:gd name="connsiteX12" fmla="*/ 359834 w 2717800"/>
                  <a:gd name="connsiteY12" fmla="*/ 749301 h 3657600"/>
                  <a:gd name="connsiteX13" fmla="*/ 287867 w 2717800"/>
                  <a:gd name="connsiteY13" fmla="*/ 855133 h 3657600"/>
                  <a:gd name="connsiteX14" fmla="*/ 215900 w 2717800"/>
                  <a:gd name="connsiteY14" fmla="*/ 969434 h 3657600"/>
                  <a:gd name="connsiteX15" fmla="*/ 101599 w 2717800"/>
                  <a:gd name="connsiteY15" fmla="*/ 1278468 h 3657600"/>
                  <a:gd name="connsiteX16" fmla="*/ 4233 w 2717800"/>
                  <a:gd name="connsiteY16" fmla="*/ 1697567 h 3657600"/>
                  <a:gd name="connsiteX17" fmla="*/ 0 w 2717800"/>
                  <a:gd name="connsiteY17" fmla="*/ 1816100 h 3657600"/>
                  <a:gd name="connsiteX18" fmla="*/ 33867 w 2717800"/>
                  <a:gd name="connsiteY18" fmla="*/ 2159000 h 3657600"/>
                  <a:gd name="connsiteX19" fmla="*/ 110067 w 2717800"/>
                  <a:gd name="connsiteY19" fmla="*/ 2480733 h 3657600"/>
                  <a:gd name="connsiteX20" fmla="*/ 177800 w 2717800"/>
                  <a:gd name="connsiteY20" fmla="*/ 2641600 h 3657600"/>
                  <a:gd name="connsiteX21" fmla="*/ 406400 w 2717800"/>
                  <a:gd name="connsiteY21" fmla="*/ 3009900 h 3657600"/>
                  <a:gd name="connsiteX22" fmla="*/ 821267 w 2717800"/>
                  <a:gd name="connsiteY22" fmla="*/ 3369734 h 3657600"/>
                  <a:gd name="connsiteX23" fmla="*/ 1320800 w 2717800"/>
                  <a:gd name="connsiteY23" fmla="*/ 3606800 h 3657600"/>
                  <a:gd name="connsiteX24" fmla="*/ 1587500 w 2717800"/>
                  <a:gd name="connsiteY24" fmla="*/ 3657600 h 3657600"/>
                  <a:gd name="connsiteX25" fmla="*/ 1790700 w 2717800"/>
                  <a:gd name="connsiteY25" fmla="*/ 3657600 h 3657600"/>
                  <a:gd name="connsiteX26" fmla="*/ 2057400 w 2717800"/>
                  <a:gd name="connsiteY26" fmla="*/ 3644900 h 3657600"/>
                  <a:gd name="connsiteX27" fmla="*/ 2057400 w 2717800"/>
                  <a:gd name="connsiteY27" fmla="*/ 3644900 h 3657600"/>
                  <a:gd name="connsiteX28" fmla="*/ 2057400 w 2717800"/>
                  <a:gd name="connsiteY28" fmla="*/ 3644900 h 3657600"/>
                  <a:gd name="connsiteX0" fmla="*/ 2722033 w 2722033"/>
                  <a:gd name="connsiteY0" fmla="*/ 194733 h 3657600"/>
                  <a:gd name="connsiteX1" fmla="*/ 2578100 w 2722033"/>
                  <a:gd name="connsiteY1" fmla="*/ 139700 h 3657600"/>
                  <a:gd name="connsiteX2" fmla="*/ 2273300 w 2722033"/>
                  <a:gd name="connsiteY2" fmla="*/ 42333 h 3657600"/>
                  <a:gd name="connsiteX3" fmla="*/ 1981200 w 2722033"/>
                  <a:gd name="connsiteY3" fmla="*/ 0 h 3657600"/>
                  <a:gd name="connsiteX4" fmla="*/ 1701800 w 2722033"/>
                  <a:gd name="connsiteY4" fmla="*/ 0 h 3657600"/>
                  <a:gd name="connsiteX5" fmla="*/ 1524000 w 2722033"/>
                  <a:gd name="connsiteY5" fmla="*/ 25400 h 3657600"/>
                  <a:gd name="connsiteX6" fmla="*/ 1397000 w 2722033"/>
                  <a:gd name="connsiteY6" fmla="*/ 63500 h 3657600"/>
                  <a:gd name="connsiteX7" fmla="*/ 1193800 w 2722033"/>
                  <a:gd name="connsiteY7" fmla="*/ 135467 h 3657600"/>
                  <a:gd name="connsiteX8" fmla="*/ 1020234 w 2722033"/>
                  <a:gd name="connsiteY8" fmla="*/ 220133 h 3657600"/>
                  <a:gd name="connsiteX9" fmla="*/ 571500 w 2722033"/>
                  <a:gd name="connsiteY9" fmla="*/ 495300 h 3657600"/>
                  <a:gd name="connsiteX10" fmla="*/ 533400 w 2722033"/>
                  <a:gd name="connsiteY10" fmla="*/ 537633 h 3657600"/>
                  <a:gd name="connsiteX11" fmla="*/ 457200 w 2722033"/>
                  <a:gd name="connsiteY11" fmla="*/ 622300 h 3657600"/>
                  <a:gd name="connsiteX12" fmla="*/ 359834 w 2722033"/>
                  <a:gd name="connsiteY12" fmla="*/ 749301 h 3657600"/>
                  <a:gd name="connsiteX13" fmla="*/ 287867 w 2722033"/>
                  <a:gd name="connsiteY13" fmla="*/ 855133 h 3657600"/>
                  <a:gd name="connsiteX14" fmla="*/ 215900 w 2722033"/>
                  <a:gd name="connsiteY14" fmla="*/ 969434 h 3657600"/>
                  <a:gd name="connsiteX15" fmla="*/ 101599 w 2722033"/>
                  <a:gd name="connsiteY15" fmla="*/ 1278468 h 3657600"/>
                  <a:gd name="connsiteX16" fmla="*/ 4233 w 2722033"/>
                  <a:gd name="connsiteY16" fmla="*/ 1697567 h 3657600"/>
                  <a:gd name="connsiteX17" fmla="*/ 0 w 2722033"/>
                  <a:gd name="connsiteY17" fmla="*/ 1816100 h 3657600"/>
                  <a:gd name="connsiteX18" fmla="*/ 33867 w 2722033"/>
                  <a:gd name="connsiteY18" fmla="*/ 2159000 h 3657600"/>
                  <a:gd name="connsiteX19" fmla="*/ 110067 w 2722033"/>
                  <a:gd name="connsiteY19" fmla="*/ 2480733 h 3657600"/>
                  <a:gd name="connsiteX20" fmla="*/ 177800 w 2722033"/>
                  <a:gd name="connsiteY20" fmla="*/ 2641600 h 3657600"/>
                  <a:gd name="connsiteX21" fmla="*/ 406400 w 2722033"/>
                  <a:gd name="connsiteY21" fmla="*/ 3009900 h 3657600"/>
                  <a:gd name="connsiteX22" fmla="*/ 821267 w 2722033"/>
                  <a:gd name="connsiteY22" fmla="*/ 3369734 h 3657600"/>
                  <a:gd name="connsiteX23" fmla="*/ 1320800 w 2722033"/>
                  <a:gd name="connsiteY23" fmla="*/ 3606800 h 3657600"/>
                  <a:gd name="connsiteX24" fmla="*/ 1587500 w 2722033"/>
                  <a:gd name="connsiteY24" fmla="*/ 3657600 h 3657600"/>
                  <a:gd name="connsiteX25" fmla="*/ 1790700 w 2722033"/>
                  <a:gd name="connsiteY25" fmla="*/ 3657600 h 3657600"/>
                  <a:gd name="connsiteX26" fmla="*/ 2057400 w 2722033"/>
                  <a:gd name="connsiteY26" fmla="*/ 3644900 h 3657600"/>
                  <a:gd name="connsiteX27" fmla="*/ 2057400 w 2722033"/>
                  <a:gd name="connsiteY27" fmla="*/ 3644900 h 3657600"/>
                  <a:gd name="connsiteX28" fmla="*/ 2057400 w 2722033"/>
                  <a:gd name="connsiteY28" fmla="*/ 3644900 h 3657600"/>
                  <a:gd name="connsiteX0" fmla="*/ 2722033 w 2722033"/>
                  <a:gd name="connsiteY0" fmla="*/ 194733 h 3657600"/>
                  <a:gd name="connsiteX1" fmla="*/ 2578100 w 2722033"/>
                  <a:gd name="connsiteY1" fmla="*/ 139700 h 3657600"/>
                  <a:gd name="connsiteX2" fmla="*/ 2273300 w 2722033"/>
                  <a:gd name="connsiteY2" fmla="*/ 42333 h 3657600"/>
                  <a:gd name="connsiteX3" fmla="*/ 1981200 w 2722033"/>
                  <a:gd name="connsiteY3" fmla="*/ 0 h 3657600"/>
                  <a:gd name="connsiteX4" fmla="*/ 1701800 w 2722033"/>
                  <a:gd name="connsiteY4" fmla="*/ 0 h 3657600"/>
                  <a:gd name="connsiteX5" fmla="*/ 1524000 w 2722033"/>
                  <a:gd name="connsiteY5" fmla="*/ 25400 h 3657600"/>
                  <a:gd name="connsiteX6" fmla="*/ 1397000 w 2722033"/>
                  <a:gd name="connsiteY6" fmla="*/ 63500 h 3657600"/>
                  <a:gd name="connsiteX7" fmla="*/ 1193800 w 2722033"/>
                  <a:gd name="connsiteY7" fmla="*/ 135467 h 3657600"/>
                  <a:gd name="connsiteX8" fmla="*/ 1020234 w 2722033"/>
                  <a:gd name="connsiteY8" fmla="*/ 220133 h 3657600"/>
                  <a:gd name="connsiteX9" fmla="*/ 571500 w 2722033"/>
                  <a:gd name="connsiteY9" fmla="*/ 495300 h 3657600"/>
                  <a:gd name="connsiteX10" fmla="*/ 457200 w 2722033"/>
                  <a:gd name="connsiteY10" fmla="*/ 622300 h 3657600"/>
                  <a:gd name="connsiteX11" fmla="*/ 359834 w 2722033"/>
                  <a:gd name="connsiteY11" fmla="*/ 749301 h 3657600"/>
                  <a:gd name="connsiteX12" fmla="*/ 287867 w 2722033"/>
                  <a:gd name="connsiteY12" fmla="*/ 855133 h 3657600"/>
                  <a:gd name="connsiteX13" fmla="*/ 215900 w 2722033"/>
                  <a:gd name="connsiteY13" fmla="*/ 969434 h 3657600"/>
                  <a:gd name="connsiteX14" fmla="*/ 101599 w 2722033"/>
                  <a:gd name="connsiteY14" fmla="*/ 1278468 h 3657600"/>
                  <a:gd name="connsiteX15" fmla="*/ 4233 w 2722033"/>
                  <a:gd name="connsiteY15" fmla="*/ 1697567 h 3657600"/>
                  <a:gd name="connsiteX16" fmla="*/ 0 w 2722033"/>
                  <a:gd name="connsiteY16" fmla="*/ 1816100 h 3657600"/>
                  <a:gd name="connsiteX17" fmla="*/ 33867 w 2722033"/>
                  <a:gd name="connsiteY17" fmla="*/ 2159000 h 3657600"/>
                  <a:gd name="connsiteX18" fmla="*/ 110067 w 2722033"/>
                  <a:gd name="connsiteY18" fmla="*/ 2480733 h 3657600"/>
                  <a:gd name="connsiteX19" fmla="*/ 177800 w 2722033"/>
                  <a:gd name="connsiteY19" fmla="*/ 2641600 h 3657600"/>
                  <a:gd name="connsiteX20" fmla="*/ 406400 w 2722033"/>
                  <a:gd name="connsiteY20" fmla="*/ 3009900 h 3657600"/>
                  <a:gd name="connsiteX21" fmla="*/ 821267 w 2722033"/>
                  <a:gd name="connsiteY21" fmla="*/ 3369734 h 3657600"/>
                  <a:gd name="connsiteX22" fmla="*/ 1320800 w 2722033"/>
                  <a:gd name="connsiteY22" fmla="*/ 3606800 h 3657600"/>
                  <a:gd name="connsiteX23" fmla="*/ 1587500 w 2722033"/>
                  <a:gd name="connsiteY23" fmla="*/ 3657600 h 3657600"/>
                  <a:gd name="connsiteX24" fmla="*/ 1790700 w 2722033"/>
                  <a:gd name="connsiteY24" fmla="*/ 3657600 h 3657600"/>
                  <a:gd name="connsiteX25" fmla="*/ 2057400 w 2722033"/>
                  <a:gd name="connsiteY25" fmla="*/ 3644900 h 3657600"/>
                  <a:gd name="connsiteX26" fmla="*/ 2057400 w 2722033"/>
                  <a:gd name="connsiteY26" fmla="*/ 3644900 h 3657600"/>
                  <a:gd name="connsiteX27" fmla="*/ 2057400 w 2722033"/>
                  <a:gd name="connsiteY27" fmla="*/ 3644900 h 3657600"/>
                  <a:gd name="connsiteX0" fmla="*/ 2722033 w 2722033"/>
                  <a:gd name="connsiteY0" fmla="*/ 194733 h 3657600"/>
                  <a:gd name="connsiteX1" fmla="*/ 2578100 w 2722033"/>
                  <a:gd name="connsiteY1" fmla="*/ 139700 h 3657600"/>
                  <a:gd name="connsiteX2" fmla="*/ 2273300 w 2722033"/>
                  <a:gd name="connsiteY2" fmla="*/ 42333 h 3657600"/>
                  <a:gd name="connsiteX3" fmla="*/ 1981200 w 2722033"/>
                  <a:gd name="connsiteY3" fmla="*/ 0 h 3657600"/>
                  <a:gd name="connsiteX4" fmla="*/ 1701800 w 2722033"/>
                  <a:gd name="connsiteY4" fmla="*/ 0 h 3657600"/>
                  <a:gd name="connsiteX5" fmla="*/ 1524000 w 2722033"/>
                  <a:gd name="connsiteY5" fmla="*/ 25400 h 3657600"/>
                  <a:gd name="connsiteX6" fmla="*/ 1397000 w 2722033"/>
                  <a:gd name="connsiteY6" fmla="*/ 63500 h 3657600"/>
                  <a:gd name="connsiteX7" fmla="*/ 1193800 w 2722033"/>
                  <a:gd name="connsiteY7" fmla="*/ 135467 h 3657600"/>
                  <a:gd name="connsiteX8" fmla="*/ 1020234 w 2722033"/>
                  <a:gd name="connsiteY8" fmla="*/ 220133 h 3657600"/>
                  <a:gd name="connsiteX9" fmla="*/ 571500 w 2722033"/>
                  <a:gd name="connsiteY9" fmla="*/ 495300 h 3657600"/>
                  <a:gd name="connsiteX10" fmla="*/ 457200 w 2722033"/>
                  <a:gd name="connsiteY10" fmla="*/ 622300 h 3657600"/>
                  <a:gd name="connsiteX11" fmla="*/ 359834 w 2722033"/>
                  <a:gd name="connsiteY11" fmla="*/ 749301 h 3657600"/>
                  <a:gd name="connsiteX12" fmla="*/ 287867 w 2722033"/>
                  <a:gd name="connsiteY12" fmla="*/ 855133 h 3657600"/>
                  <a:gd name="connsiteX13" fmla="*/ 215900 w 2722033"/>
                  <a:gd name="connsiteY13" fmla="*/ 969434 h 3657600"/>
                  <a:gd name="connsiteX14" fmla="*/ 101599 w 2722033"/>
                  <a:gd name="connsiteY14" fmla="*/ 1278468 h 3657600"/>
                  <a:gd name="connsiteX15" fmla="*/ 4233 w 2722033"/>
                  <a:gd name="connsiteY15" fmla="*/ 1697567 h 3657600"/>
                  <a:gd name="connsiteX16" fmla="*/ 0 w 2722033"/>
                  <a:gd name="connsiteY16" fmla="*/ 1816100 h 3657600"/>
                  <a:gd name="connsiteX17" fmla="*/ 33867 w 2722033"/>
                  <a:gd name="connsiteY17" fmla="*/ 2159000 h 3657600"/>
                  <a:gd name="connsiteX18" fmla="*/ 110067 w 2722033"/>
                  <a:gd name="connsiteY18" fmla="*/ 2480733 h 3657600"/>
                  <a:gd name="connsiteX19" fmla="*/ 177800 w 2722033"/>
                  <a:gd name="connsiteY19" fmla="*/ 2641600 h 3657600"/>
                  <a:gd name="connsiteX20" fmla="*/ 406400 w 2722033"/>
                  <a:gd name="connsiteY20" fmla="*/ 3009900 h 3657600"/>
                  <a:gd name="connsiteX21" fmla="*/ 821267 w 2722033"/>
                  <a:gd name="connsiteY21" fmla="*/ 3369734 h 3657600"/>
                  <a:gd name="connsiteX22" fmla="*/ 1320800 w 2722033"/>
                  <a:gd name="connsiteY22" fmla="*/ 3606800 h 3657600"/>
                  <a:gd name="connsiteX23" fmla="*/ 1587500 w 2722033"/>
                  <a:gd name="connsiteY23" fmla="*/ 3657600 h 3657600"/>
                  <a:gd name="connsiteX24" fmla="*/ 1790700 w 2722033"/>
                  <a:gd name="connsiteY24" fmla="*/ 3657600 h 3657600"/>
                  <a:gd name="connsiteX25" fmla="*/ 2057400 w 2722033"/>
                  <a:gd name="connsiteY25" fmla="*/ 3644900 h 3657600"/>
                  <a:gd name="connsiteX26" fmla="*/ 2057400 w 2722033"/>
                  <a:gd name="connsiteY26" fmla="*/ 3644900 h 3657600"/>
                  <a:gd name="connsiteX27" fmla="*/ 2057400 w 2722033"/>
                  <a:gd name="connsiteY27" fmla="*/ 3644900 h 3657600"/>
                  <a:gd name="connsiteX0" fmla="*/ 2722033 w 2722033"/>
                  <a:gd name="connsiteY0" fmla="*/ 194733 h 3657600"/>
                  <a:gd name="connsiteX1" fmla="*/ 2578100 w 2722033"/>
                  <a:gd name="connsiteY1" fmla="*/ 139700 h 3657600"/>
                  <a:gd name="connsiteX2" fmla="*/ 2273300 w 2722033"/>
                  <a:gd name="connsiteY2" fmla="*/ 42333 h 3657600"/>
                  <a:gd name="connsiteX3" fmla="*/ 1981200 w 2722033"/>
                  <a:gd name="connsiteY3" fmla="*/ 0 h 3657600"/>
                  <a:gd name="connsiteX4" fmla="*/ 1701800 w 2722033"/>
                  <a:gd name="connsiteY4" fmla="*/ 0 h 3657600"/>
                  <a:gd name="connsiteX5" fmla="*/ 1524000 w 2722033"/>
                  <a:gd name="connsiteY5" fmla="*/ 25400 h 3657600"/>
                  <a:gd name="connsiteX6" fmla="*/ 1397000 w 2722033"/>
                  <a:gd name="connsiteY6" fmla="*/ 63500 h 3657600"/>
                  <a:gd name="connsiteX7" fmla="*/ 1193800 w 2722033"/>
                  <a:gd name="connsiteY7" fmla="*/ 135467 h 3657600"/>
                  <a:gd name="connsiteX8" fmla="*/ 1020234 w 2722033"/>
                  <a:gd name="connsiteY8" fmla="*/ 220133 h 3657600"/>
                  <a:gd name="connsiteX9" fmla="*/ 571500 w 2722033"/>
                  <a:gd name="connsiteY9" fmla="*/ 495300 h 3657600"/>
                  <a:gd name="connsiteX10" fmla="*/ 457200 w 2722033"/>
                  <a:gd name="connsiteY10" fmla="*/ 622300 h 3657600"/>
                  <a:gd name="connsiteX11" fmla="*/ 359834 w 2722033"/>
                  <a:gd name="connsiteY11" fmla="*/ 749301 h 3657600"/>
                  <a:gd name="connsiteX12" fmla="*/ 287867 w 2722033"/>
                  <a:gd name="connsiteY12" fmla="*/ 855133 h 3657600"/>
                  <a:gd name="connsiteX13" fmla="*/ 215900 w 2722033"/>
                  <a:gd name="connsiteY13" fmla="*/ 969434 h 3657600"/>
                  <a:gd name="connsiteX14" fmla="*/ 101599 w 2722033"/>
                  <a:gd name="connsiteY14" fmla="*/ 1278468 h 3657600"/>
                  <a:gd name="connsiteX15" fmla="*/ 4233 w 2722033"/>
                  <a:gd name="connsiteY15" fmla="*/ 1697567 h 3657600"/>
                  <a:gd name="connsiteX16" fmla="*/ 0 w 2722033"/>
                  <a:gd name="connsiteY16" fmla="*/ 1816100 h 3657600"/>
                  <a:gd name="connsiteX17" fmla="*/ 33867 w 2722033"/>
                  <a:gd name="connsiteY17" fmla="*/ 2159000 h 3657600"/>
                  <a:gd name="connsiteX18" fmla="*/ 110067 w 2722033"/>
                  <a:gd name="connsiteY18" fmla="*/ 2480733 h 3657600"/>
                  <a:gd name="connsiteX19" fmla="*/ 177800 w 2722033"/>
                  <a:gd name="connsiteY19" fmla="*/ 2641600 h 3657600"/>
                  <a:gd name="connsiteX20" fmla="*/ 406400 w 2722033"/>
                  <a:gd name="connsiteY20" fmla="*/ 3009900 h 3657600"/>
                  <a:gd name="connsiteX21" fmla="*/ 821267 w 2722033"/>
                  <a:gd name="connsiteY21" fmla="*/ 3369734 h 3657600"/>
                  <a:gd name="connsiteX22" fmla="*/ 1320800 w 2722033"/>
                  <a:gd name="connsiteY22" fmla="*/ 3606800 h 3657600"/>
                  <a:gd name="connsiteX23" fmla="*/ 1587500 w 2722033"/>
                  <a:gd name="connsiteY23" fmla="*/ 3657600 h 3657600"/>
                  <a:gd name="connsiteX24" fmla="*/ 1790700 w 2722033"/>
                  <a:gd name="connsiteY24" fmla="*/ 3657600 h 3657600"/>
                  <a:gd name="connsiteX25" fmla="*/ 2057400 w 2722033"/>
                  <a:gd name="connsiteY25" fmla="*/ 3644900 h 3657600"/>
                  <a:gd name="connsiteX26" fmla="*/ 2057400 w 2722033"/>
                  <a:gd name="connsiteY26" fmla="*/ 3644900 h 3657600"/>
                  <a:gd name="connsiteX27" fmla="*/ 2057400 w 2722033"/>
                  <a:gd name="connsiteY27" fmla="*/ 3644900 h 3657600"/>
                  <a:gd name="connsiteX0" fmla="*/ 2722033 w 2722033"/>
                  <a:gd name="connsiteY0" fmla="*/ 194733 h 3657600"/>
                  <a:gd name="connsiteX1" fmla="*/ 2578100 w 2722033"/>
                  <a:gd name="connsiteY1" fmla="*/ 139700 h 3657600"/>
                  <a:gd name="connsiteX2" fmla="*/ 2273300 w 2722033"/>
                  <a:gd name="connsiteY2" fmla="*/ 42333 h 3657600"/>
                  <a:gd name="connsiteX3" fmla="*/ 1981200 w 2722033"/>
                  <a:gd name="connsiteY3" fmla="*/ 0 h 3657600"/>
                  <a:gd name="connsiteX4" fmla="*/ 1701800 w 2722033"/>
                  <a:gd name="connsiteY4" fmla="*/ 0 h 3657600"/>
                  <a:gd name="connsiteX5" fmla="*/ 1524000 w 2722033"/>
                  <a:gd name="connsiteY5" fmla="*/ 25400 h 3657600"/>
                  <a:gd name="connsiteX6" fmla="*/ 1397000 w 2722033"/>
                  <a:gd name="connsiteY6" fmla="*/ 63500 h 3657600"/>
                  <a:gd name="connsiteX7" fmla="*/ 1193800 w 2722033"/>
                  <a:gd name="connsiteY7" fmla="*/ 135467 h 3657600"/>
                  <a:gd name="connsiteX8" fmla="*/ 1020234 w 2722033"/>
                  <a:gd name="connsiteY8" fmla="*/ 220133 h 3657600"/>
                  <a:gd name="connsiteX9" fmla="*/ 571500 w 2722033"/>
                  <a:gd name="connsiteY9" fmla="*/ 495300 h 3657600"/>
                  <a:gd name="connsiteX10" fmla="*/ 457200 w 2722033"/>
                  <a:gd name="connsiteY10" fmla="*/ 622300 h 3657600"/>
                  <a:gd name="connsiteX11" fmla="*/ 359834 w 2722033"/>
                  <a:gd name="connsiteY11" fmla="*/ 749301 h 3657600"/>
                  <a:gd name="connsiteX12" fmla="*/ 287867 w 2722033"/>
                  <a:gd name="connsiteY12" fmla="*/ 855133 h 3657600"/>
                  <a:gd name="connsiteX13" fmla="*/ 215900 w 2722033"/>
                  <a:gd name="connsiteY13" fmla="*/ 969434 h 3657600"/>
                  <a:gd name="connsiteX14" fmla="*/ 101599 w 2722033"/>
                  <a:gd name="connsiteY14" fmla="*/ 1278468 h 3657600"/>
                  <a:gd name="connsiteX15" fmla="*/ 4233 w 2722033"/>
                  <a:gd name="connsiteY15" fmla="*/ 1697567 h 3657600"/>
                  <a:gd name="connsiteX16" fmla="*/ 0 w 2722033"/>
                  <a:gd name="connsiteY16" fmla="*/ 1816100 h 3657600"/>
                  <a:gd name="connsiteX17" fmla="*/ 33867 w 2722033"/>
                  <a:gd name="connsiteY17" fmla="*/ 2159000 h 3657600"/>
                  <a:gd name="connsiteX18" fmla="*/ 110067 w 2722033"/>
                  <a:gd name="connsiteY18" fmla="*/ 2480733 h 3657600"/>
                  <a:gd name="connsiteX19" fmla="*/ 177800 w 2722033"/>
                  <a:gd name="connsiteY19" fmla="*/ 2641600 h 3657600"/>
                  <a:gd name="connsiteX20" fmla="*/ 406400 w 2722033"/>
                  <a:gd name="connsiteY20" fmla="*/ 3009900 h 3657600"/>
                  <a:gd name="connsiteX21" fmla="*/ 821267 w 2722033"/>
                  <a:gd name="connsiteY21" fmla="*/ 3369734 h 3657600"/>
                  <a:gd name="connsiteX22" fmla="*/ 1320800 w 2722033"/>
                  <a:gd name="connsiteY22" fmla="*/ 3606800 h 3657600"/>
                  <a:gd name="connsiteX23" fmla="*/ 1587500 w 2722033"/>
                  <a:gd name="connsiteY23" fmla="*/ 3657600 h 3657600"/>
                  <a:gd name="connsiteX24" fmla="*/ 1790700 w 2722033"/>
                  <a:gd name="connsiteY24" fmla="*/ 3657600 h 3657600"/>
                  <a:gd name="connsiteX25" fmla="*/ 2057400 w 2722033"/>
                  <a:gd name="connsiteY25" fmla="*/ 3644900 h 3657600"/>
                  <a:gd name="connsiteX26" fmla="*/ 2057400 w 2722033"/>
                  <a:gd name="connsiteY26" fmla="*/ 3644900 h 3657600"/>
                  <a:gd name="connsiteX27" fmla="*/ 2057400 w 2722033"/>
                  <a:gd name="connsiteY27" fmla="*/ 3644900 h 3657600"/>
                  <a:gd name="connsiteX0" fmla="*/ 2722033 w 2722033"/>
                  <a:gd name="connsiteY0" fmla="*/ 194733 h 3657600"/>
                  <a:gd name="connsiteX1" fmla="*/ 2578100 w 2722033"/>
                  <a:gd name="connsiteY1" fmla="*/ 139700 h 3657600"/>
                  <a:gd name="connsiteX2" fmla="*/ 2273300 w 2722033"/>
                  <a:gd name="connsiteY2" fmla="*/ 42333 h 3657600"/>
                  <a:gd name="connsiteX3" fmla="*/ 1981200 w 2722033"/>
                  <a:gd name="connsiteY3" fmla="*/ 0 h 3657600"/>
                  <a:gd name="connsiteX4" fmla="*/ 1701800 w 2722033"/>
                  <a:gd name="connsiteY4" fmla="*/ 0 h 3657600"/>
                  <a:gd name="connsiteX5" fmla="*/ 1524000 w 2722033"/>
                  <a:gd name="connsiteY5" fmla="*/ 25400 h 3657600"/>
                  <a:gd name="connsiteX6" fmla="*/ 1397000 w 2722033"/>
                  <a:gd name="connsiteY6" fmla="*/ 63500 h 3657600"/>
                  <a:gd name="connsiteX7" fmla="*/ 1193800 w 2722033"/>
                  <a:gd name="connsiteY7" fmla="*/ 135467 h 3657600"/>
                  <a:gd name="connsiteX8" fmla="*/ 1020234 w 2722033"/>
                  <a:gd name="connsiteY8" fmla="*/ 220133 h 3657600"/>
                  <a:gd name="connsiteX9" fmla="*/ 571500 w 2722033"/>
                  <a:gd name="connsiteY9" fmla="*/ 495300 h 3657600"/>
                  <a:gd name="connsiteX10" fmla="*/ 457200 w 2722033"/>
                  <a:gd name="connsiteY10" fmla="*/ 622300 h 3657600"/>
                  <a:gd name="connsiteX11" fmla="*/ 359834 w 2722033"/>
                  <a:gd name="connsiteY11" fmla="*/ 749301 h 3657600"/>
                  <a:gd name="connsiteX12" fmla="*/ 287867 w 2722033"/>
                  <a:gd name="connsiteY12" fmla="*/ 855133 h 3657600"/>
                  <a:gd name="connsiteX13" fmla="*/ 215900 w 2722033"/>
                  <a:gd name="connsiteY13" fmla="*/ 969434 h 3657600"/>
                  <a:gd name="connsiteX14" fmla="*/ 101599 w 2722033"/>
                  <a:gd name="connsiteY14" fmla="*/ 1278468 h 3657600"/>
                  <a:gd name="connsiteX15" fmla="*/ 38100 w 2722033"/>
                  <a:gd name="connsiteY15" fmla="*/ 1528234 h 3657600"/>
                  <a:gd name="connsiteX16" fmla="*/ 0 w 2722033"/>
                  <a:gd name="connsiteY16" fmla="*/ 1816100 h 3657600"/>
                  <a:gd name="connsiteX17" fmla="*/ 33867 w 2722033"/>
                  <a:gd name="connsiteY17" fmla="*/ 2159000 h 3657600"/>
                  <a:gd name="connsiteX18" fmla="*/ 110067 w 2722033"/>
                  <a:gd name="connsiteY18" fmla="*/ 2480733 h 3657600"/>
                  <a:gd name="connsiteX19" fmla="*/ 177800 w 2722033"/>
                  <a:gd name="connsiteY19" fmla="*/ 2641600 h 3657600"/>
                  <a:gd name="connsiteX20" fmla="*/ 406400 w 2722033"/>
                  <a:gd name="connsiteY20" fmla="*/ 3009900 h 3657600"/>
                  <a:gd name="connsiteX21" fmla="*/ 821267 w 2722033"/>
                  <a:gd name="connsiteY21" fmla="*/ 3369734 h 3657600"/>
                  <a:gd name="connsiteX22" fmla="*/ 1320800 w 2722033"/>
                  <a:gd name="connsiteY22" fmla="*/ 3606800 h 3657600"/>
                  <a:gd name="connsiteX23" fmla="*/ 1587500 w 2722033"/>
                  <a:gd name="connsiteY23" fmla="*/ 3657600 h 3657600"/>
                  <a:gd name="connsiteX24" fmla="*/ 1790700 w 2722033"/>
                  <a:gd name="connsiteY24" fmla="*/ 3657600 h 3657600"/>
                  <a:gd name="connsiteX25" fmla="*/ 2057400 w 2722033"/>
                  <a:gd name="connsiteY25" fmla="*/ 3644900 h 3657600"/>
                  <a:gd name="connsiteX26" fmla="*/ 2057400 w 2722033"/>
                  <a:gd name="connsiteY26" fmla="*/ 3644900 h 3657600"/>
                  <a:gd name="connsiteX27" fmla="*/ 2057400 w 2722033"/>
                  <a:gd name="connsiteY27" fmla="*/ 3644900 h 3657600"/>
                  <a:gd name="connsiteX0" fmla="*/ 2722033 w 2722033"/>
                  <a:gd name="connsiteY0" fmla="*/ 194733 h 3657600"/>
                  <a:gd name="connsiteX1" fmla="*/ 2578100 w 2722033"/>
                  <a:gd name="connsiteY1" fmla="*/ 139700 h 3657600"/>
                  <a:gd name="connsiteX2" fmla="*/ 2273300 w 2722033"/>
                  <a:gd name="connsiteY2" fmla="*/ 42333 h 3657600"/>
                  <a:gd name="connsiteX3" fmla="*/ 1981200 w 2722033"/>
                  <a:gd name="connsiteY3" fmla="*/ 0 h 3657600"/>
                  <a:gd name="connsiteX4" fmla="*/ 1701800 w 2722033"/>
                  <a:gd name="connsiteY4" fmla="*/ 0 h 3657600"/>
                  <a:gd name="connsiteX5" fmla="*/ 1524000 w 2722033"/>
                  <a:gd name="connsiteY5" fmla="*/ 25400 h 3657600"/>
                  <a:gd name="connsiteX6" fmla="*/ 1397000 w 2722033"/>
                  <a:gd name="connsiteY6" fmla="*/ 63500 h 3657600"/>
                  <a:gd name="connsiteX7" fmla="*/ 1193800 w 2722033"/>
                  <a:gd name="connsiteY7" fmla="*/ 135467 h 3657600"/>
                  <a:gd name="connsiteX8" fmla="*/ 1020234 w 2722033"/>
                  <a:gd name="connsiteY8" fmla="*/ 220133 h 3657600"/>
                  <a:gd name="connsiteX9" fmla="*/ 571500 w 2722033"/>
                  <a:gd name="connsiteY9" fmla="*/ 495300 h 3657600"/>
                  <a:gd name="connsiteX10" fmla="*/ 457200 w 2722033"/>
                  <a:gd name="connsiteY10" fmla="*/ 622300 h 3657600"/>
                  <a:gd name="connsiteX11" fmla="*/ 359834 w 2722033"/>
                  <a:gd name="connsiteY11" fmla="*/ 749301 h 3657600"/>
                  <a:gd name="connsiteX12" fmla="*/ 287867 w 2722033"/>
                  <a:gd name="connsiteY12" fmla="*/ 855133 h 3657600"/>
                  <a:gd name="connsiteX13" fmla="*/ 215900 w 2722033"/>
                  <a:gd name="connsiteY13" fmla="*/ 969434 h 3657600"/>
                  <a:gd name="connsiteX14" fmla="*/ 101599 w 2722033"/>
                  <a:gd name="connsiteY14" fmla="*/ 1278468 h 3657600"/>
                  <a:gd name="connsiteX15" fmla="*/ 38100 w 2722033"/>
                  <a:gd name="connsiteY15" fmla="*/ 1528234 h 3657600"/>
                  <a:gd name="connsiteX16" fmla="*/ 0 w 2722033"/>
                  <a:gd name="connsiteY16" fmla="*/ 1816100 h 3657600"/>
                  <a:gd name="connsiteX17" fmla="*/ 33867 w 2722033"/>
                  <a:gd name="connsiteY17" fmla="*/ 2159000 h 3657600"/>
                  <a:gd name="connsiteX18" fmla="*/ 110067 w 2722033"/>
                  <a:gd name="connsiteY18" fmla="*/ 2480733 h 3657600"/>
                  <a:gd name="connsiteX19" fmla="*/ 177800 w 2722033"/>
                  <a:gd name="connsiteY19" fmla="*/ 2641600 h 3657600"/>
                  <a:gd name="connsiteX20" fmla="*/ 406400 w 2722033"/>
                  <a:gd name="connsiteY20" fmla="*/ 3009900 h 3657600"/>
                  <a:gd name="connsiteX21" fmla="*/ 821267 w 2722033"/>
                  <a:gd name="connsiteY21" fmla="*/ 3369734 h 3657600"/>
                  <a:gd name="connsiteX22" fmla="*/ 1041400 w 2722033"/>
                  <a:gd name="connsiteY22" fmla="*/ 3496733 h 3657600"/>
                  <a:gd name="connsiteX23" fmla="*/ 1320800 w 2722033"/>
                  <a:gd name="connsiteY23" fmla="*/ 3606800 h 3657600"/>
                  <a:gd name="connsiteX24" fmla="*/ 1587500 w 2722033"/>
                  <a:gd name="connsiteY24" fmla="*/ 3657600 h 3657600"/>
                  <a:gd name="connsiteX25" fmla="*/ 1790700 w 2722033"/>
                  <a:gd name="connsiteY25" fmla="*/ 3657600 h 3657600"/>
                  <a:gd name="connsiteX26" fmla="*/ 2057400 w 2722033"/>
                  <a:gd name="connsiteY26" fmla="*/ 3644900 h 3657600"/>
                  <a:gd name="connsiteX27" fmla="*/ 2057400 w 2722033"/>
                  <a:gd name="connsiteY27" fmla="*/ 3644900 h 3657600"/>
                  <a:gd name="connsiteX28" fmla="*/ 2057400 w 2722033"/>
                  <a:gd name="connsiteY28" fmla="*/ 3644900 h 3657600"/>
                  <a:gd name="connsiteX0" fmla="*/ 2722033 w 2722033"/>
                  <a:gd name="connsiteY0" fmla="*/ 194733 h 3657600"/>
                  <a:gd name="connsiteX1" fmla="*/ 2578100 w 2722033"/>
                  <a:gd name="connsiteY1" fmla="*/ 139700 h 3657600"/>
                  <a:gd name="connsiteX2" fmla="*/ 2273300 w 2722033"/>
                  <a:gd name="connsiteY2" fmla="*/ 42333 h 3657600"/>
                  <a:gd name="connsiteX3" fmla="*/ 1981200 w 2722033"/>
                  <a:gd name="connsiteY3" fmla="*/ 0 h 3657600"/>
                  <a:gd name="connsiteX4" fmla="*/ 1701800 w 2722033"/>
                  <a:gd name="connsiteY4" fmla="*/ 0 h 3657600"/>
                  <a:gd name="connsiteX5" fmla="*/ 1524000 w 2722033"/>
                  <a:gd name="connsiteY5" fmla="*/ 25400 h 3657600"/>
                  <a:gd name="connsiteX6" fmla="*/ 1397000 w 2722033"/>
                  <a:gd name="connsiteY6" fmla="*/ 63500 h 3657600"/>
                  <a:gd name="connsiteX7" fmla="*/ 1193800 w 2722033"/>
                  <a:gd name="connsiteY7" fmla="*/ 135467 h 3657600"/>
                  <a:gd name="connsiteX8" fmla="*/ 1020234 w 2722033"/>
                  <a:gd name="connsiteY8" fmla="*/ 220133 h 3657600"/>
                  <a:gd name="connsiteX9" fmla="*/ 571500 w 2722033"/>
                  <a:gd name="connsiteY9" fmla="*/ 495300 h 3657600"/>
                  <a:gd name="connsiteX10" fmla="*/ 457200 w 2722033"/>
                  <a:gd name="connsiteY10" fmla="*/ 622300 h 3657600"/>
                  <a:gd name="connsiteX11" fmla="*/ 359834 w 2722033"/>
                  <a:gd name="connsiteY11" fmla="*/ 749301 h 3657600"/>
                  <a:gd name="connsiteX12" fmla="*/ 287867 w 2722033"/>
                  <a:gd name="connsiteY12" fmla="*/ 855133 h 3657600"/>
                  <a:gd name="connsiteX13" fmla="*/ 215900 w 2722033"/>
                  <a:gd name="connsiteY13" fmla="*/ 969434 h 3657600"/>
                  <a:gd name="connsiteX14" fmla="*/ 101599 w 2722033"/>
                  <a:gd name="connsiteY14" fmla="*/ 1278468 h 3657600"/>
                  <a:gd name="connsiteX15" fmla="*/ 38100 w 2722033"/>
                  <a:gd name="connsiteY15" fmla="*/ 1528234 h 3657600"/>
                  <a:gd name="connsiteX16" fmla="*/ 0 w 2722033"/>
                  <a:gd name="connsiteY16" fmla="*/ 1816100 h 3657600"/>
                  <a:gd name="connsiteX17" fmla="*/ 33867 w 2722033"/>
                  <a:gd name="connsiteY17" fmla="*/ 2159000 h 3657600"/>
                  <a:gd name="connsiteX18" fmla="*/ 110067 w 2722033"/>
                  <a:gd name="connsiteY18" fmla="*/ 2480733 h 3657600"/>
                  <a:gd name="connsiteX19" fmla="*/ 177800 w 2722033"/>
                  <a:gd name="connsiteY19" fmla="*/ 2641600 h 3657600"/>
                  <a:gd name="connsiteX20" fmla="*/ 406400 w 2722033"/>
                  <a:gd name="connsiteY20" fmla="*/ 3009900 h 3657600"/>
                  <a:gd name="connsiteX21" fmla="*/ 601133 w 2722033"/>
                  <a:gd name="connsiteY21" fmla="*/ 3208867 h 3657600"/>
                  <a:gd name="connsiteX22" fmla="*/ 821267 w 2722033"/>
                  <a:gd name="connsiteY22" fmla="*/ 3369734 h 3657600"/>
                  <a:gd name="connsiteX23" fmla="*/ 1041400 w 2722033"/>
                  <a:gd name="connsiteY23" fmla="*/ 3496733 h 3657600"/>
                  <a:gd name="connsiteX24" fmla="*/ 1320800 w 2722033"/>
                  <a:gd name="connsiteY24" fmla="*/ 3606800 h 3657600"/>
                  <a:gd name="connsiteX25" fmla="*/ 1587500 w 2722033"/>
                  <a:gd name="connsiteY25" fmla="*/ 3657600 h 3657600"/>
                  <a:gd name="connsiteX26" fmla="*/ 1790700 w 2722033"/>
                  <a:gd name="connsiteY26" fmla="*/ 3657600 h 3657600"/>
                  <a:gd name="connsiteX27" fmla="*/ 2057400 w 2722033"/>
                  <a:gd name="connsiteY27" fmla="*/ 3644900 h 3657600"/>
                  <a:gd name="connsiteX28" fmla="*/ 2057400 w 2722033"/>
                  <a:gd name="connsiteY28" fmla="*/ 3644900 h 3657600"/>
                  <a:gd name="connsiteX29" fmla="*/ 2057400 w 2722033"/>
                  <a:gd name="connsiteY29" fmla="*/ 3644900 h 3657600"/>
                  <a:gd name="connsiteX0" fmla="*/ 2722033 w 2722033"/>
                  <a:gd name="connsiteY0" fmla="*/ 194733 h 3657600"/>
                  <a:gd name="connsiteX1" fmla="*/ 2578100 w 2722033"/>
                  <a:gd name="connsiteY1" fmla="*/ 139700 h 3657600"/>
                  <a:gd name="connsiteX2" fmla="*/ 2273300 w 2722033"/>
                  <a:gd name="connsiteY2" fmla="*/ 42333 h 3657600"/>
                  <a:gd name="connsiteX3" fmla="*/ 1981200 w 2722033"/>
                  <a:gd name="connsiteY3" fmla="*/ 0 h 3657600"/>
                  <a:gd name="connsiteX4" fmla="*/ 1701800 w 2722033"/>
                  <a:gd name="connsiteY4" fmla="*/ 0 h 3657600"/>
                  <a:gd name="connsiteX5" fmla="*/ 1524000 w 2722033"/>
                  <a:gd name="connsiteY5" fmla="*/ 25400 h 3657600"/>
                  <a:gd name="connsiteX6" fmla="*/ 1397000 w 2722033"/>
                  <a:gd name="connsiteY6" fmla="*/ 63500 h 3657600"/>
                  <a:gd name="connsiteX7" fmla="*/ 1193800 w 2722033"/>
                  <a:gd name="connsiteY7" fmla="*/ 135467 h 3657600"/>
                  <a:gd name="connsiteX8" fmla="*/ 1020234 w 2722033"/>
                  <a:gd name="connsiteY8" fmla="*/ 220133 h 3657600"/>
                  <a:gd name="connsiteX9" fmla="*/ 571500 w 2722033"/>
                  <a:gd name="connsiteY9" fmla="*/ 495300 h 3657600"/>
                  <a:gd name="connsiteX10" fmla="*/ 457200 w 2722033"/>
                  <a:gd name="connsiteY10" fmla="*/ 622300 h 3657600"/>
                  <a:gd name="connsiteX11" fmla="*/ 359834 w 2722033"/>
                  <a:gd name="connsiteY11" fmla="*/ 749301 h 3657600"/>
                  <a:gd name="connsiteX12" fmla="*/ 287867 w 2722033"/>
                  <a:gd name="connsiteY12" fmla="*/ 855133 h 3657600"/>
                  <a:gd name="connsiteX13" fmla="*/ 215900 w 2722033"/>
                  <a:gd name="connsiteY13" fmla="*/ 969434 h 3657600"/>
                  <a:gd name="connsiteX14" fmla="*/ 101599 w 2722033"/>
                  <a:gd name="connsiteY14" fmla="*/ 1278468 h 3657600"/>
                  <a:gd name="connsiteX15" fmla="*/ 38100 w 2722033"/>
                  <a:gd name="connsiteY15" fmla="*/ 1528234 h 3657600"/>
                  <a:gd name="connsiteX16" fmla="*/ 0 w 2722033"/>
                  <a:gd name="connsiteY16" fmla="*/ 1816100 h 3657600"/>
                  <a:gd name="connsiteX17" fmla="*/ 33867 w 2722033"/>
                  <a:gd name="connsiteY17" fmla="*/ 2159000 h 3657600"/>
                  <a:gd name="connsiteX18" fmla="*/ 110067 w 2722033"/>
                  <a:gd name="connsiteY18" fmla="*/ 2480733 h 3657600"/>
                  <a:gd name="connsiteX19" fmla="*/ 177800 w 2722033"/>
                  <a:gd name="connsiteY19" fmla="*/ 2641600 h 3657600"/>
                  <a:gd name="connsiteX20" fmla="*/ 270933 w 2722033"/>
                  <a:gd name="connsiteY20" fmla="*/ 2823633 h 3657600"/>
                  <a:gd name="connsiteX21" fmla="*/ 406400 w 2722033"/>
                  <a:gd name="connsiteY21" fmla="*/ 3009900 h 3657600"/>
                  <a:gd name="connsiteX22" fmla="*/ 601133 w 2722033"/>
                  <a:gd name="connsiteY22" fmla="*/ 3208867 h 3657600"/>
                  <a:gd name="connsiteX23" fmla="*/ 821267 w 2722033"/>
                  <a:gd name="connsiteY23" fmla="*/ 3369734 h 3657600"/>
                  <a:gd name="connsiteX24" fmla="*/ 1041400 w 2722033"/>
                  <a:gd name="connsiteY24" fmla="*/ 3496733 h 3657600"/>
                  <a:gd name="connsiteX25" fmla="*/ 1320800 w 2722033"/>
                  <a:gd name="connsiteY25" fmla="*/ 3606800 h 3657600"/>
                  <a:gd name="connsiteX26" fmla="*/ 1587500 w 2722033"/>
                  <a:gd name="connsiteY26" fmla="*/ 3657600 h 3657600"/>
                  <a:gd name="connsiteX27" fmla="*/ 1790700 w 2722033"/>
                  <a:gd name="connsiteY27" fmla="*/ 3657600 h 3657600"/>
                  <a:gd name="connsiteX28" fmla="*/ 2057400 w 2722033"/>
                  <a:gd name="connsiteY28" fmla="*/ 3644900 h 3657600"/>
                  <a:gd name="connsiteX29" fmla="*/ 2057400 w 2722033"/>
                  <a:gd name="connsiteY29" fmla="*/ 3644900 h 3657600"/>
                  <a:gd name="connsiteX30" fmla="*/ 2057400 w 2722033"/>
                  <a:gd name="connsiteY30" fmla="*/ 36449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22033" h="3657600">
                    <a:moveTo>
                      <a:pt x="2722033" y="194733"/>
                    </a:moveTo>
                    <a:cubicBezTo>
                      <a:pt x="2675466" y="177800"/>
                      <a:pt x="2652889" y="165100"/>
                      <a:pt x="2578100" y="139700"/>
                    </a:cubicBezTo>
                    <a:cubicBezTo>
                      <a:pt x="2503311" y="114300"/>
                      <a:pt x="2374900" y="74789"/>
                      <a:pt x="2273300" y="42333"/>
                    </a:cubicBezTo>
                    <a:lnTo>
                      <a:pt x="1981200" y="0"/>
                    </a:lnTo>
                    <a:lnTo>
                      <a:pt x="1701800" y="0"/>
                    </a:lnTo>
                    <a:cubicBezTo>
                      <a:pt x="1643944" y="11289"/>
                      <a:pt x="1581856" y="14111"/>
                      <a:pt x="1524000" y="25400"/>
                    </a:cubicBezTo>
                    <a:lnTo>
                      <a:pt x="1397000" y="63500"/>
                    </a:lnTo>
                    <a:cubicBezTo>
                      <a:pt x="1330678" y="88900"/>
                      <a:pt x="1260122" y="110067"/>
                      <a:pt x="1193800" y="135467"/>
                    </a:cubicBezTo>
                    <a:lnTo>
                      <a:pt x="1020234" y="220133"/>
                    </a:lnTo>
                    <a:cubicBezTo>
                      <a:pt x="743656" y="362655"/>
                      <a:pt x="572911" y="500945"/>
                      <a:pt x="571500" y="495300"/>
                    </a:cubicBezTo>
                    <a:cubicBezTo>
                      <a:pt x="583494" y="490361"/>
                      <a:pt x="492478" y="579967"/>
                      <a:pt x="457200" y="622300"/>
                    </a:cubicBezTo>
                    <a:cubicBezTo>
                      <a:pt x="428978" y="661106"/>
                      <a:pt x="389467" y="710496"/>
                      <a:pt x="359834" y="749301"/>
                    </a:cubicBezTo>
                    <a:cubicBezTo>
                      <a:pt x="371123" y="752829"/>
                      <a:pt x="310445" y="822678"/>
                      <a:pt x="287867" y="855133"/>
                    </a:cubicBezTo>
                    <a:cubicBezTo>
                      <a:pt x="265289" y="887588"/>
                      <a:pt x="225073" y="977901"/>
                      <a:pt x="215900" y="969434"/>
                    </a:cubicBezTo>
                    <a:cubicBezTo>
                      <a:pt x="227188" y="955323"/>
                      <a:pt x="115710" y="1237546"/>
                      <a:pt x="101599" y="1278468"/>
                    </a:cubicBezTo>
                    <a:cubicBezTo>
                      <a:pt x="56444" y="1413934"/>
                      <a:pt x="70555" y="1388534"/>
                      <a:pt x="38100" y="1528234"/>
                    </a:cubicBezTo>
                    <a:lnTo>
                      <a:pt x="0" y="1816100"/>
                    </a:lnTo>
                    <a:cubicBezTo>
                      <a:pt x="11289" y="1930400"/>
                      <a:pt x="14112" y="2091267"/>
                      <a:pt x="33867" y="2159000"/>
                    </a:cubicBezTo>
                    <a:cubicBezTo>
                      <a:pt x="46567" y="2211211"/>
                      <a:pt x="76200" y="2373489"/>
                      <a:pt x="110067" y="2480733"/>
                    </a:cubicBezTo>
                    <a:lnTo>
                      <a:pt x="177800" y="2641600"/>
                    </a:lnTo>
                    <a:cubicBezTo>
                      <a:pt x="214489" y="2700867"/>
                      <a:pt x="234244" y="2764366"/>
                      <a:pt x="270933" y="2823633"/>
                    </a:cubicBezTo>
                    <a:lnTo>
                      <a:pt x="406400" y="3009900"/>
                    </a:lnTo>
                    <a:cubicBezTo>
                      <a:pt x="476955" y="3102328"/>
                      <a:pt x="531989" y="3148895"/>
                      <a:pt x="601133" y="3208867"/>
                    </a:cubicBezTo>
                    <a:cubicBezTo>
                      <a:pt x="670278" y="3268839"/>
                      <a:pt x="747889" y="3319640"/>
                      <a:pt x="821267" y="3369734"/>
                    </a:cubicBezTo>
                    <a:cubicBezTo>
                      <a:pt x="927806" y="3450167"/>
                      <a:pt x="958145" y="3457222"/>
                      <a:pt x="1041400" y="3496733"/>
                    </a:cubicBezTo>
                    <a:cubicBezTo>
                      <a:pt x="1124655" y="3536244"/>
                      <a:pt x="1230489" y="3579283"/>
                      <a:pt x="1320800" y="3606800"/>
                    </a:cubicBezTo>
                    <a:lnTo>
                      <a:pt x="1587500" y="3657600"/>
                    </a:lnTo>
                    <a:lnTo>
                      <a:pt x="1790700" y="3657600"/>
                    </a:lnTo>
                    <a:lnTo>
                      <a:pt x="2057400" y="3644900"/>
                    </a:lnTo>
                    <a:lnTo>
                      <a:pt x="2057400" y="3644900"/>
                    </a:lnTo>
                    <a:lnTo>
                      <a:pt x="2057400" y="3644900"/>
                    </a:lnTo>
                  </a:path>
                </a:pathLst>
              </a:custGeom>
              <a:ln w="38100" cmpd="sng">
                <a:solidFill>
                  <a:schemeClr val="bg1"/>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cs typeface="Arial"/>
                </a:endParaRPr>
              </a:p>
            </p:txBody>
          </p:sp>
          <p:sp>
            <p:nvSpPr>
              <p:cNvPr id="9" name="Oval 8"/>
              <p:cNvSpPr/>
              <p:nvPr/>
            </p:nvSpPr>
            <p:spPr>
              <a:xfrm>
                <a:off x="5374216" y="2802480"/>
                <a:ext cx="182034" cy="186267"/>
              </a:xfrm>
              <a:prstGeom prst="ellipse">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0" name="Oval 9"/>
              <p:cNvSpPr/>
              <p:nvPr/>
            </p:nvSpPr>
            <p:spPr>
              <a:xfrm>
                <a:off x="3841749" y="1680645"/>
                <a:ext cx="182034" cy="186267"/>
              </a:xfrm>
              <a:prstGeom prst="ellipse">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1" name="Oval 10"/>
              <p:cNvSpPr/>
              <p:nvPr/>
            </p:nvSpPr>
            <p:spPr>
              <a:xfrm>
                <a:off x="4781549" y="6176445"/>
                <a:ext cx="182034" cy="186267"/>
              </a:xfrm>
              <a:prstGeom prst="ellipse">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2" name="Oval 11"/>
              <p:cNvSpPr/>
              <p:nvPr/>
            </p:nvSpPr>
            <p:spPr>
              <a:xfrm>
                <a:off x="5873750" y="4724414"/>
                <a:ext cx="182034" cy="186267"/>
              </a:xfrm>
              <a:prstGeom prst="ellipse">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3" name="Sun 12"/>
              <p:cNvSpPr/>
              <p:nvPr/>
            </p:nvSpPr>
            <p:spPr>
              <a:xfrm>
                <a:off x="4114800" y="3632212"/>
                <a:ext cx="914400" cy="914400"/>
              </a:xfrm>
              <a:prstGeom prst="sun">
                <a:avLst/>
              </a:prstGeom>
              <a:solidFill>
                <a:srgbClr val="FFC10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5" name="TextBox 14"/>
              <p:cNvSpPr txBox="1"/>
              <p:nvPr/>
            </p:nvSpPr>
            <p:spPr>
              <a:xfrm>
                <a:off x="3635265" y="1910890"/>
                <a:ext cx="1384178" cy="293086"/>
              </a:xfrm>
              <a:prstGeom prst="rect">
                <a:avLst/>
              </a:prstGeom>
              <a:noFill/>
            </p:spPr>
            <p:txBody>
              <a:bodyPr wrap="none" rtlCol="0">
                <a:spAutoFit/>
              </a:bodyPr>
              <a:lstStyle/>
              <a:p>
                <a:pPr algn="ctr"/>
                <a:r>
                  <a:rPr lang="en-US" sz="1600" dirty="0" smtClean="0">
                    <a:solidFill>
                      <a:srgbClr val="FAA65C"/>
                    </a:solidFill>
                    <a:latin typeface="Arial"/>
                    <a:cs typeface="Arial"/>
                  </a:rPr>
                  <a:t>Mars at Launch</a:t>
                </a:r>
                <a:endParaRPr lang="en-US" sz="1600" dirty="0">
                  <a:solidFill>
                    <a:srgbClr val="FAA65C"/>
                  </a:solidFill>
                  <a:latin typeface="Arial"/>
                  <a:cs typeface="Arial"/>
                </a:endParaRPr>
              </a:p>
            </p:txBody>
          </p:sp>
          <p:sp>
            <p:nvSpPr>
              <p:cNvPr id="17" name="TextBox 16"/>
              <p:cNvSpPr txBox="1"/>
              <p:nvPr/>
            </p:nvSpPr>
            <p:spPr>
              <a:xfrm>
                <a:off x="4948131" y="6178046"/>
                <a:ext cx="1578150" cy="293086"/>
              </a:xfrm>
              <a:prstGeom prst="rect">
                <a:avLst/>
              </a:prstGeom>
              <a:noFill/>
            </p:spPr>
            <p:txBody>
              <a:bodyPr wrap="square" rtlCol="0">
                <a:spAutoFit/>
              </a:bodyPr>
              <a:lstStyle/>
              <a:p>
                <a:pPr algn="ctr"/>
                <a:r>
                  <a:rPr lang="en-US" sz="1600" dirty="0" smtClean="0">
                    <a:solidFill>
                      <a:srgbClr val="FAA65C"/>
                    </a:solidFill>
                    <a:latin typeface="Arial"/>
                    <a:cs typeface="Arial"/>
                  </a:rPr>
                  <a:t>Mars at Arrival</a:t>
                </a:r>
                <a:endParaRPr lang="en-US" sz="1600" dirty="0">
                  <a:solidFill>
                    <a:srgbClr val="FAA65C"/>
                  </a:solidFill>
                  <a:latin typeface="Arial"/>
                  <a:cs typeface="Arial"/>
                </a:endParaRPr>
              </a:p>
            </p:txBody>
          </p:sp>
          <p:sp>
            <p:nvSpPr>
              <p:cNvPr id="19" name="TextBox 18"/>
              <p:cNvSpPr txBox="1"/>
              <p:nvPr/>
            </p:nvSpPr>
            <p:spPr>
              <a:xfrm>
                <a:off x="4650296" y="2901856"/>
                <a:ext cx="1085954" cy="584776"/>
              </a:xfrm>
              <a:prstGeom prst="rect">
                <a:avLst/>
              </a:prstGeom>
              <a:noFill/>
            </p:spPr>
            <p:txBody>
              <a:bodyPr wrap="none" rtlCol="0">
                <a:spAutoFit/>
              </a:bodyPr>
              <a:lstStyle/>
              <a:p>
                <a:pPr algn="ctr"/>
                <a:r>
                  <a:rPr lang="en-US" sz="1600" dirty="0" smtClean="0">
                    <a:solidFill>
                      <a:schemeClr val="tx2">
                        <a:lumMod val="60000"/>
                        <a:lumOff val="40000"/>
                      </a:schemeClr>
                    </a:solidFill>
                    <a:latin typeface="Arial"/>
                    <a:cs typeface="Arial"/>
                  </a:rPr>
                  <a:t>Earth </a:t>
                </a:r>
              </a:p>
              <a:p>
                <a:pPr algn="ctr"/>
                <a:r>
                  <a:rPr lang="en-US" sz="1600" dirty="0" smtClean="0">
                    <a:solidFill>
                      <a:schemeClr val="tx2">
                        <a:lumMod val="60000"/>
                        <a:lumOff val="40000"/>
                      </a:schemeClr>
                    </a:solidFill>
                    <a:latin typeface="Arial"/>
                    <a:cs typeface="Arial"/>
                  </a:rPr>
                  <a:t>at Launch</a:t>
                </a:r>
                <a:endParaRPr lang="en-US" sz="1600" dirty="0">
                  <a:solidFill>
                    <a:schemeClr val="tx2">
                      <a:lumMod val="60000"/>
                      <a:lumOff val="40000"/>
                    </a:schemeClr>
                  </a:solidFill>
                  <a:latin typeface="Arial"/>
                  <a:cs typeface="Arial"/>
                </a:endParaRPr>
              </a:p>
            </p:txBody>
          </p:sp>
          <p:sp>
            <p:nvSpPr>
              <p:cNvPr id="20" name="TextBox 19"/>
              <p:cNvSpPr txBox="1"/>
              <p:nvPr/>
            </p:nvSpPr>
            <p:spPr>
              <a:xfrm>
                <a:off x="4982468" y="4529680"/>
                <a:ext cx="982861" cy="584776"/>
              </a:xfrm>
              <a:prstGeom prst="rect">
                <a:avLst/>
              </a:prstGeom>
              <a:noFill/>
            </p:spPr>
            <p:txBody>
              <a:bodyPr wrap="none" rtlCol="0">
                <a:spAutoFit/>
              </a:bodyPr>
              <a:lstStyle/>
              <a:p>
                <a:pPr algn="ctr"/>
                <a:r>
                  <a:rPr lang="en-US" sz="1600" dirty="0" smtClean="0">
                    <a:solidFill>
                      <a:schemeClr val="tx2">
                        <a:lumMod val="60000"/>
                        <a:lumOff val="40000"/>
                      </a:schemeClr>
                    </a:solidFill>
                    <a:latin typeface="Arial"/>
                    <a:cs typeface="Arial"/>
                  </a:rPr>
                  <a:t>Earth </a:t>
                </a:r>
              </a:p>
              <a:p>
                <a:pPr algn="ctr"/>
                <a:r>
                  <a:rPr lang="en-US" sz="1600" dirty="0" smtClean="0">
                    <a:solidFill>
                      <a:schemeClr val="tx2">
                        <a:lumMod val="60000"/>
                        <a:lumOff val="40000"/>
                      </a:schemeClr>
                    </a:solidFill>
                    <a:latin typeface="Arial"/>
                    <a:cs typeface="Arial"/>
                  </a:rPr>
                  <a:t>at Arrival</a:t>
                </a:r>
                <a:endParaRPr lang="en-US" sz="1600" dirty="0">
                  <a:solidFill>
                    <a:schemeClr val="tx2">
                      <a:lumMod val="60000"/>
                      <a:lumOff val="40000"/>
                    </a:schemeClr>
                  </a:solidFill>
                  <a:latin typeface="Arial"/>
                  <a:cs typeface="Arial"/>
                </a:endParaRPr>
              </a:p>
            </p:txBody>
          </p:sp>
        </p:grpSp>
      </p:grpSp>
    </p:spTree>
    <p:extLst>
      <p:ext uri="{BB962C8B-B14F-4D97-AF65-F5344CB8AC3E}">
        <p14:creationId xmlns:p14="http://schemas.microsoft.com/office/powerpoint/2010/main" val="14489960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89742"/>
            <a:ext cx="9144000" cy="4681553"/>
          </a:xfrm>
          <a:prstGeom prst="rect">
            <a:avLst/>
          </a:prstGeom>
          <a:ln>
            <a:noFill/>
          </a:ln>
          <a:effectLst>
            <a:softEdge rad="112500"/>
          </a:effectLst>
        </p:spPr>
      </p:pic>
      <p:sp>
        <p:nvSpPr>
          <p:cNvPr id="11" name="Rectangle 10"/>
          <p:cNvSpPr/>
          <p:nvPr/>
        </p:nvSpPr>
        <p:spPr>
          <a:xfrm>
            <a:off x="507999" y="134035"/>
            <a:ext cx="8248775" cy="830997"/>
          </a:xfrm>
          <a:prstGeom prst="rect">
            <a:avLst/>
          </a:prstGeom>
        </p:spPr>
        <p:txBody>
          <a:bodyPr wrap="square">
            <a:spAutoFit/>
          </a:bodyPr>
          <a:lstStyle/>
          <a:p>
            <a:pPr algn="ctr"/>
            <a:r>
              <a:rPr lang="en-US" sz="2400" dirty="0" smtClean="0">
                <a:solidFill>
                  <a:srgbClr val="EEECE1"/>
                </a:solidFill>
                <a:latin typeface="Arial"/>
                <a:cs typeface="Arial"/>
              </a:rPr>
              <a:t>Mars Orbit Insertion on ~September 22, 2014 </a:t>
            </a:r>
          </a:p>
          <a:p>
            <a:pPr algn="ctr"/>
            <a:r>
              <a:rPr lang="en-US" sz="2400" dirty="0" smtClean="0">
                <a:solidFill>
                  <a:srgbClr val="EEECE1"/>
                </a:solidFill>
                <a:latin typeface="Arial"/>
                <a:cs typeface="Arial"/>
              </a:rPr>
              <a:t>captures MAVEN into orbit around Mars.</a:t>
            </a:r>
            <a:endParaRPr lang="en-US" sz="2400" dirty="0">
              <a:latin typeface="Arial"/>
              <a:cs typeface="Arial"/>
            </a:endParaRPr>
          </a:p>
        </p:txBody>
      </p:sp>
      <p:sp>
        <p:nvSpPr>
          <p:cNvPr id="14" name="Rectangle 13"/>
          <p:cNvSpPr/>
          <p:nvPr/>
        </p:nvSpPr>
        <p:spPr>
          <a:xfrm>
            <a:off x="0" y="6026210"/>
            <a:ext cx="8923866" cy="707886"/>
          </a:xfrm>
          <a:prstGeom prst="rect">
            <a:avLst/>
          </a:prstGeom>
        </p:spPr>
        <p:txBody>
          <a:bodyPr wrap="square">
            <a:spAutoFit/>
          </a:bodyPr>
          <a:lstStyle/>
          <a:p>
            <a:pPr algn="ctr"/>
            <a:r>
              <a:rPr lang="en-US" sz="2000" dirty="0" smtClean="0">
                <a:solidFill>
                  <a:srgbClr val="EEECE1"/>
                </a:solidFill>
                <a:latin typeface="Arial"/>
                <a:cs typeface="Arial"/>
              </a:rPr>
              <a:t>Then, it </a:t>
            </a:r>
            <a:r>
              <a:rPr lang="en-US" sz="2000" dirty="0">
                <a:solidFill>
                  <a:srgbClr val="EEECE1"/>
                </a:solidFill>
                <a:latin typeface="Arial"/>
                <a:cs typeface="Arial"/>
              </a:rPr>
              <a:t>takes </a:t>
            </a:r>
            <a:r>
              <a:rPr lang="en-US" sz="2000" dirty="0" smtClean="0">
                <a:solidFill>
                  <a:srgbClr val="EEECE1"/>
                </a:solidFill>
                <a:latin typeface="Arial"/>
                <a:cs typeface="Arial"/>
              </a:rPr>
              <a:t>about a month to </a:t>
            </a:r>
            <a:r>
              <a:rPr lang="en-US" sz="2000" dirty="0">
                <a:solidFill>
                  <a:srgbClr val="EEECE1"/>
                </a:solidFill>
                <a:latin typeface="Arial"/>
                <a:cs typeface="Arial"/>
              </a:rPr>
              <a:t>go from capture to final orbit, </a:t>
            </a:r>
            <a:endParaRPr lang="en-US" sz="2000" dirty="0" smtClean="0">
              <a:solidFill>
                <a:srgbClr val="EEECE1"/>
              </a:solidFill>
              <a:latin typeface="Arial"/>
              <a:cs typeface="Arial"/>
            </a:endParaRPr>
          </a:p>
          <a:p>
            <a:pPr algn="ctr"/>
            <a:r>
              <a:rPr lang="en-US" sz="2000" dirty="0" smtClean="0">
                <a:solidFill>
                  <a:srgbClr val="EEECE1"/>
                </a:solidFill>
                <a:latin typeface="Arial"/>
                <a:cs typeface="Arial"/>
              </a:rPr>
              <a:t>deploy </a:t>
            </a:r>
            <a:r>
              <a:rPr lang="en-US" sz="2000" dirty="0">
                <a:solidFill>
                  <a:srgbClr val="EEECE1"/>
                </a:solidFill>
                <a:latin typeface="Arial"/>
                <a:cs typeface="Arial"/>
              </a:rPr>
              <a:t>the booms, and test instruments and the </a:t>
            </a:r>
            <a:r>
              <a:rPr lang="en-US" sz="2000" dirty="0" smtClean="0">
                <a:solidFill>
                  <a:srgbClr val="EEECE1"/>
                </a:solidFill>
                <a:latin typeface="Arial"/>
                <a:cs typeface="Arial"/>
              </a:rPr>
              <a:t>spacecraft’s alignment.</a:t>
            </a:r>
            <a:endParaRPr lang="en-US" sz="2000" dirty="0">
              <a:solidFill>
                <a:srgbClr val="EEECE1"/>
              </a:solidFill>
              <a:latin typeface="Arial"/>
              <a:cs typeface="Arial"/>
            </a:endParaRPr>
          </a:p>
        </p:txBody>
      </p:sp>
    </p:spTree>
    <p:extLst>
      <p:ext uri="{BB962C8B-B14F-4D97-AF65-F5344CB8AC3E}">
        <p14:creationId xmlns:p14="http://schemas.microsoft.com/office/powerpoint/2010/main" val="23336714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672324">
            <a:off x="3467100" y="1473199"/>
            <a:ext cx="3860800" cy="3733800"/>
          </a:xfrm>
          <a:prstGeom prst="rect">
            <a:avLst/>
          </a:prstGeom>
        </p:spPr>
      </p:pic>
      <p:sp>
        <p:nvSpPr>
          <p:cNvPr id="5" name="Rectangle 4"/>
          <p:cNvSpPr/>
          <p:nvPr/>
        </p:nvSpPr>
        <p:spPr>
          <a:xfrm>
            <a:off x="1" y="87561"/>
            <a:ext cx="9144000" cy="830997"/>
          </a:xfrm>
          <a:prstGeom prst="rect">
            <a:avLst/>
          </a:prstGeom>
        </p:spPr>
        <p:txBody>
          <a:bodyPr wrap="square">
            <a:spAutoFit/>
          </a:bodyPr>
          <a:lstStyle/>
          <a:p>
            <a:pPr algn="ctr"/>
            <a:r>
              <a:rPr lang="en-US" sz="2400" dirty="0" smtClean="0">
                <a:solidFill>
                  <a:srgbClr val="EEECE1"/>
                </a:solidFill>
                <a:latin typeface="Arial"/>
                <a:cs typeface="Arial"/>
              </a:rPr>
              <a:t>MAVEN </a:t>
            </a:r>
            <a:r>
              <a:rPr lang="en-US" sz="2400" dirty="0">
                <a:solidFill>
                  <a:srgbClr val="EEECE1"/>
                </a:solidFill>
                <a:latin typeface="Arial"/>
                <a:cs typeface="Arial"/>
              </a:rPr>
              <a:t>will </a:t>
            </a:r>
            <a:r>
              <a:rPr lang="en-US" sz="2400" dirty="0" smtClean="0">
                <a:solidFill>
                  <a:srgbClr val="EEECE1"/>
                </a:solidFill>
                <a:latin typeface="Arial"/>
                <a:cs typeface="Arial"/>
              </a:rPr>
              <a:t>fly in an elliptical orbit above Mars,</a:t>
            </a:r>
          </a:p>
          <a:p>
            <a:pPr algn="ctr"/>
            <a:r>
              <a:rPr lang="en-US" sz="2400" dirty="0" smtClean="0">
                <a:solidFill>
                  <a:srgbClr val="EEECE1"/>
                </a:solidFill>
                <a:latin typeface="Arial"/>
                <a:cs typeface="Arial"/>
              </a:rPr>
              <a:t>measuring all relevant parts of Mars’ upper atmosphere.</a:t>
            </a:r>
          </a:p>
        </p:txBody>
      </p:sp>
      <p:sp>
        <p:nvSpPr>
          <p:cNvPr id="19" name="Oval 18"/>
          <p:cNvSpPr/>
          <p:nvPr/>
        </p:nvSpPr>
        <p:spPr>
          <a:xfrm rot="19076196">
            <a:off x="2316163" y="1998473"/>
            <a:ext cx="4917734" cy="4478526"/>
          </a:xfrm>
          <a:prstGeom prst="ellipse">
            <a:avLst/>
          </a:prstGeom>
          <a:noFill/>
          <a:ln w="57150" cmpd="sng">
            <a:solidFill>
              <a:schemeClr val="bg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6346158" y="1694934"/>
            <a:ext cx="2646728" cy="646331"/>
          </a:xfrm>
          <a:prstGeom prst="rect">
            <a:avLst/>
          </a:prstGeom>
        </p:spPr>
        <p:txBody>
          <a:bodyPr wrap="none">
            <a:spAutoFit/>
          </a:bodyPr>
          <a:lstStyle/>
          <a:p>
            <a:pPr algn="ctr"/>
            <a:r>
              <a:rPr lang="en-US" dirty="0" smtClean="0">
                <a:solidFill>
                  <a:schemeClr val="tx2">
                    <a:lumMod val="60000"/>
                    <a:lumOff val="40000"/>
                  </a:schemeClr>
                </a:solidFill>
              </a:rPr>
              <a:t>CLOSEST TO MARS</a:t>
            </a:r>
          </a:p>
          <a:p>
            <a:pPr algn="ctr"/>
            <a:r>
              <a:rPr lang="en-US" dirty="0" smtClean="0">
                <a:solidFill>
                  <a:schemeClr val="tx2">
                    <a:lumMod val="60000"/>
                    <a:lumOff val="40000"/>
                  </a:schemeClr>
                </a:solidFill>
              </a:rPr>
              <a:t>(Periapsis:  150 km/93 mi)</a:t>
            </a:r>
            <a:endParaRPr lang="en-US" dirty="0">
              <a:solidFill>
                <a:schemeClr val="tx2">
                  <a:lumMod val="60000"/>
                  <a:lumOff val="40000"/>
                </a:schemeClr>
              </a:solidFill>
            </a:endParaRPr>
          </a:p>
        </p:txBody>
      </p:sp>
      <p:sp>
        <p:nvSpPr>
          <p:cNvPr id="23" name="Rectangle 22"/>
          <p:cNvSpPr/>
          <p:nvPr/>
        </p:nvSpPr>
        <p:spPr>
          <a:xfrm>
            <a:off x="112509" y="5748191"/>
            <a:ext cx="2936734" cy="646331"/>
          </a:xfrm>
          <a:prstGeom prst="rect">
            <a:avLst/>
          </a:prstGeom>
        </p:spPr>
        <p:txBody>
          <a:bodyPr wrap="none">
            <a:spAutoFit/>
          </a:bodyPr>
          <a:lstStyle/>
          <a:p>
            <a:pPr algn="ctr"/>
            <a:r>
              <a:rPr lang="en-US" dirty="0" smtClean="0">
                <a:solidFill>
                  <a:srgbClr val="558ED5"/>
                </a:solidFill>
              </a:rPr>
              <a:t>FARTHEST FROM MARS</a:t>
            </a:r>
          </a:p>
          <a:p>
            <a:pPr algn="ctr"/>
            <a:r>
              <a:rPr lang="en-US" dirty="0" smtClean="0">
                <a:solidFill>
                  <a:srgbClr val="558ED5"/>
                </a:solidFill>
              </a:rPr>
              <a:t>(Apoapsis: 6200 km/3900 mi)</a:t>
            </a:r>
            <a:endParaRPr lang="en-US" dirty="0">
              <a:solidFill>
                <a:srgbClr val="558ED5"/>
              </a:solidFill>
            </a:endParaRPr>
          </a:p>
        </p:txBody>
      </p:sp>
    </p:spTree>
    <p:extLst>
      <p:ext uri="{BB962C8B-B14F-4D97-AF65-F5344CB8AC3E}">
        <p14:creationId xmlns:p14="http://schemas.microsoft.com/office/powerpoint/2010/main" val="9222612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565400" cy="227634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67" y="2643238"/>
            <a:ext cx="9144000" cy="4206323"/>
          </a:xfrm>
          <a:prstGeom prst="rect">
            <a:avLst/>
          </a:prstGeom>
        </p:spPr>
      </p:pic>
      <p:sp>
        <p:nvSpPr>
          <p:cNvPr id="10" name="Rectangle 9"/>
          <p:cNvSpPr/>
          <p:nvPr/>
        </p:nvSpPr>
        <p:spPr>
          <a:xfrm>
            <a:off x="2050219" y="0"/>
            <a:ext cx="2983609" cy="584776"/>
          </a:xfrm>
          <a:prstGeom prst="rect">
            <a:avLst/>
          </a:prstGeom>
        </p:spPr>
        <p:txBody>
          <a:bodyPr wrap="none">
            <a:spAutoFit/>
          </a:bodyPr>
          <a:lstStyle/>
          <a:p>
            <a:pPr algn="ctr"/>
            <a:r>
              <a:rPr lang="en-US" sz="1600" dirty="0" smtClean="0">
                <a:solidFill>
                  <a:schemeClr val="tx2">
                    <a:lumMod val="60000"/>
                    <a:lumOff val="40000"/>
                  </a:schemeClr>
                </a:solidFill>
              </a:rPr>
              <a:t>CLOSEST TO MARS</a:t>
            </a:r>
          </a:p>
          <a:p>
            <a:pPr algn="ctr"/>
            <a:r>
              <a:rPr lang="en-US" sz="1600" dirty="0" smtClean="0">
                <a:solidFill>
                  <a:schemeClr val="tx2">
                    <a:lumMod val="60000"/>
                    <a:lumOff val="40000"/>
                  </a:schemeClr>
                </a:solidFill>
              </a:rPr>
              <a:t>(Typical </a:t>
            </a:r>
            <a:r>
              <a:rPr lang="en-US" sz="1600" dirty="0" err="1" smtClean="0">
                <a:solidFill>
                  <a:schemeClr val="tx2">
                    <a:lumMod val="60000"/>
                    <a:lumOff val="40000"/>
                  </a:schemeClr>
                </a:solidFill>
              </a:rPr>
              <a:t>Periapsis</a:t>
            </a:r>
            <a:r>
              <a:rPr lang="en-US" sz="1600" dirty="0" smtClean="0">
                <a:solidFill>
                  <a:schemeClr val="tx2">
                    <a:lumMod val="60000"/>
                    <a:lumOff val="40000"/>
                  </a:schemeClr>
                </a:solidFill>
              </a:rPr>
              <a:t>:  150 km/93 mi)</a:t>
            </a:r>
            <a:endParaRPr lang="en-US" sz="1600" dirty="0">
              <a:solidFill>
                <a:schemeClr val="tx2">
                  <a:lumMod val="60000"/>
                  <a:lumOff val="40000"/>
                </a:schemeClr>
              </a:solidFill>
            </a:endParaRPr>
          </a:p>
        </p:txBody>
      </p:sp>
      <p:sp>
        <p:nvSpPr>
          <p:cNvPr id="4" name="Rectangle 3"/>
          <p:cNvSpPr/>
          <p:nvPr/>
        </p:nvSpPr>
        <p:spPr>
          <a:xfrm>
            <a:off x="3098800" y="1219213"/>
            <a:ext cx="5960533" cy="1200328"/>
          </a:xfrm>
          <a:prstGeom prst="rect">
            <a:avLst/>
          </a:prstGeom>
        </p:spPr>
        <p:txBody>
          <a:bodyPr wrap="square">
            <a:spAutoFit/>
          </a:bodyPr>
          <a:lstStyle/>
          <a:p>
            <a:pPr algn="ctr"/>
            <a:r>
              <a:rPr lang="en-US" sz="2400" dirty="0" smtClean="0">
                <a:solidFill>
                  <a:srgbClr val="EEECE1"/>
                </a:solidFill>
              </a:rPr>
              <a:t>At MAVEN’s closest approach,</a:t>
            </a:r>
          </a:p>
          <a:p>
            <a:pPr algn="ctr"/>
            <a:r>
              <a:rPr lang="en-US" sz="2400" dirty="0" smtClean="0">
                <a:solidFill>
                  <a:srgbClr val="EEECE1"/>
                </a:solidFill>
              </a:rPr>
              <a:t> it is 3 times closer to Mars than the </a:t>
            </a:r>
          </a:p>
          <a:p>
            <a:pPr algn="ctr"/>
            <a:r>
              <a:rPr lang="en-US" sz="2400" dirty="0" smtClean="0">
                <a:solidFill>
                  <a:srgbClr val="EEECE1"/>
                </a:solidFill>
              </a:rPr>
              <a:t>International Space Station is to Earth.</a:t>
            </a:r>
            <a:endParaRPr lang="en-US" sz="2400" dirty="0">
              <a:solidFill>
                <a:srgbClr val="EEECE1"/>
              </a:solidFill>
            </a:endParaRPr>
          </a:p>
        </p:txBody>
      </p:sp>
    </p:spTree>
    <p:extLst>
      <p:ext uri="{BB962C8B-B14F-4D97-AF65-F5344CB8AC3E}">
        <p14:creationId xmlns:p14="http://schemas.microsoft.com/office/powerpoint/2010/main" val="3555509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3 at 9.17.48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 y="2040962"/>
            <a:ext cx="9080500" cy="4804338"/>
          </a:xfrm>
          <a:prstGeom prst="rect">
            <a:avLst/>
          </a:prstGeom>
          <a:ln>
            <a:noFill/>
          </a:ln>
          <a:effectLst>
            <a:softEdge rad="112500"/>
          </a:effectLst>
        </p:spPr>
      </p:pic>
      <p:sp>
        <p:nvSpPr>
          <p:cNvPr id="3" name="Rectangle 2"/>
          <p:cNvSpPr/>
          <p:nvPr/>
        </p:nvSpPr>
        <p:spPr>
          <a:xfrm>
            <a:off x="127000" y="283640"/>
            <a:ext cx="8890000" cy="1200328"/>
          </a:xfrm>
          <a:prstGeom prst="rect">
            <a:avLst/>
          </a:prstGeom>
          <a:noFill/>
        </p:spPr>
        <p:txBody>
          <a:bodyPr wrap="square">
            <a:spAutoFit/>
          </a:bodyPr>
          <a:lstStyle/>
          <a:p>
            <a:pPr algn="ctr"/>
            <a:r>
              <a:rPr lang="en-US" sz="2400" dirty="0" smtClean="0">
                <a:solidFill>
                  <a:schemeClr val="bg2"/>
                </a:solidFill>
                <a:latin typeface="Arial"/>
                <a:cs typeface="Arial"/>
              </a:rPr>
              <a:t>We will learn how </a:t>
            </a:r>
            <a:r>
              <a:rPr lang="en-US" sz="2400" dirty="0">
                <a:solidFill>
                  <a:schemeClr val="bg2"/>
                </a:solidFill>
                <a:latin typeface="Arial"/>
                <a:cs typeface="Arial"/>
              </a:rPr>
              <a:t>Mars </a:t>
            </a:r>
            <a:r>
              <a:rPr lang="en-US" sz="2400" dirty="0" smtClean="0">
                <a:solidFill>
                  <a:schemeClr val="bg2"/>
                </a:solidFill>
                <a:latin typeface="Arial"/>
                <a:cs typeface="Arial"/>
              </a:rPr>
              <a:t>lost </a:t>
            </a:r>
          </a:p>
          <a:p>
            <a:pPr algn="ctr"/>
            <a:r>
              <a:rPr lang="en-US" sz="2400" dirty="0" smtClean="0">
                <a:solidFill>
                  <a:schemeClr val="bg2"/>
                </a:solidFill>
                <a:latin typeface="Arial"/>
                <a:cs typeface="Arial"/>
              </a:rPr>
              <a:t>most of its atmosphere </a:t>
            </a:r>
            <a:r>
              <a:rPr lang="en-US" sz="2400" dirty="0">
                <a:solidFill>
                  <a:schemeClr val="bg2"/>
                </a:solidFill>
                <a:latin typeface="Arial"/>
                <a:cs typeface="Arial"/>
              </a:rPr>
              <a:t>and water to space</a:t>
            </a:r>
            <a:r>
              <a:rPr lang="en-US" sz="2400" dirty="0" smtClean="0">
                <a:solidFill>
                  <a:schemeClr val="bg2"/>
                </a:solidFill>
                <a:latin typeface="Arial"/>
                <a:cs typeface="Arial"/>
              </a:rPr>
              <a:t>, </a:t>
            </a:r>
          </a:p>
          <a:p>
            <a:pPr algn="ctr"/>
            <a:r>
              <a:rPr lang="en-US" sz="2400" dirty="0" smtClean="0">
                <a:solidFill>
                  <a:schemeClr val="bg2"/>
                </a:solidFill>
                <a:latin typeface="Arial"/>
                <a:cs typeface="Arial"/>
              </a:rPr>
              <a:t>making </a:t>
            </a:r>
            <a:r>
              <a:rPr lang="en-US" sz="2400" dirty="0">
                <a:solidFill>
                  <a:schemeClr val="bg2"/>
                </a:solidFill>
                <a:latin typeface="Arial"/>
                <a:cs typeface="Arial"/>
              </a:rPr>
              <a:t>today’s </a:t>
            </a:r>
            <a:r>
              <a:rPr lang="en-US" sz="2400" dirty="0" smtClean="0">
                <a:solidFill>
                  <a:schemeClr val="bg2"/>
                </a:solidFill>
                <a:latin typeface="Arial"/>
                <a:cs typeface="Arial"/>
              </a:rPr>
              <a:t>Martian climate challenging </a:t>
            </a:r>
            <a:r>
              <a:rPr lang="en-US" sz="2400" dirty="0">
                <a:solidFill>
                  <a:schemeClr val="bg2"/>
                </a:solidFill>
                <a:latin typeface="Arial"/>
                <a:cs typeface="Arial"/>
              </a:rPr>
              <a:t>for life.</a:t>
            </a:r>
          </a:p>
        </p:txBody>
      </p:sp>
    </p:spTree>
    <p:extLst>
      <p:ext uri="{BB962C8B-B14F-4D97-AF65-F5344CB8AC3E}">
        <p14:creationId xmlns:p14="http://schemas.microsoft.com/office/powerpoint/2010/main" val="2291584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2565400" cy="227634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5008" y="3771701"/>
            <a:ext cx="8866592" cy="2921200"/>
          </a:xfrm>
          <a:prstGeom prst="rect">
            <a:avLst/>
          </a:prstGeom>
          <a:ln>
            <a:noFill/>
          </a:ln>
          <a:effectLst>
            <a:softEdge rad="112500"/>
          </a:effectLst>
        </p:spPr>
      </p:pic>
      <p:sp>
        <p:nvSpPr>
          <p:cNvPr id="11" name="Rectangle 10"/>
          <p:cNvSpPr/>
          <p:nvPr/>
        </p:nvSpPr>
        <p:spPr>
          <a:xfrm>
            <a:off x="2780710" y="859371"/>
            <a:ext cx="6363290" cy="1938992"/>
          </a:xfrm>
          <a:prstGeom prst="rect">
            <a:avLst/>
          </a:prstGeom>
        </p:spPr>
        <p:txBody>
          <a:bodyPr wrap="square">
            <a:spAutoFit/>
          </a:bodyPr>
          <a:lstStyle/>
          <a:p>
            <a:pPr algn="ctr"/>
            <a:r>
              <a:rPr lang="en-US" sz="2400" dirty="0" smtClean="0">
                <a:solidFill>
                  <a:srgbClr val="EEECE1"/>
                </a:solidFill>
              </a:rPr>
              <a:t>Five times on its closest approach, </a:t>
            </a:r>
          </a:p>
          <a:p>
            <a:pPr algn="ctr"/>
            <a:r>
              <a:rPr lang="en-US" sz="2400" dirty="0" smtClean="0">
                <a:solidFill>
                  <a:srgbClr val="EEECE1"/>
                </a:solidFill>
              </a:rPr>
              <a:t>MAVEN will perform “deep dips” </a:t>
            </a:r>
          </a:p>
          <a:p>
            <a:pPr algn="ctr"/>
            <a:r>
              <a:rPr lang="en-US" sz="2400" dirty="0" smtClean="0">
                <a:solidFill>
                  <a:srgbClr val="EEECE1"/>
                </a:solidFill>
              </a:rPr>
              <a:t>into the Martian atmosphere,</a:t>
            </a:r>
          </a:p>
          <a:p>
            <a:pPr algn="ctr"/>
            <a:r>
              <a:rPr lang="en-US" sz="2400" dirty="0" smtClean="0">
                <a:solidFill>
                  <a:srgbClr val="EEECE1"/>
                </a:solidFill>
              </a:rPr>
              <a:t>coming as close as </a:t>
            </a:r>
          </a:p>
          <a:p>
            <a:pPr algn="ctr"/>
            <a:r>
              <a:rPr lang="en-US" sz="2400" dirty="0" smtClean="0">
                <a:solidFill>
                  <a:srgbClr val="EEECE1"/>
                </a:solidFill>
              </a:rPr>
              <a:t>125 km (78 mi).</a:t>
            </a:r>
            <a:endParaRPr lang="en-US" sz="2400" dirty="0">
              <a:solidFill>
                <a:srgbClr val="EEECE1"/>
              </a:solidFill>
            </a:endParaRPr>
          </a:p>
        </p:txBody>
      </p:sp>
      <p:sp>
        <p:nvSpPr>
          <p:cNvPr id="12" name="Rectangle 11"/>
          <p:cNvSpPr/>
          <p:nvPr/>
        </p:nvSpPr>
        <p:spPr>
          <a:xfrm>
            <a:off x="1998085" y="101499"/>
            <a:ext cx="1380494" cy="523220"/>
          </a:xfrm>
          <a:prstGeom prst="rect">
            <a:avLst/>
          </a:prstGeom>
        </p:spPr>
        <p:txBody>
          <a:bodyPr wrap="none">
            <a:spAutoFit/>
          </a:bodyPr>
          <a:lstStyle/>
          <a:p>
            <a:pPr algn="ctr"/>
            <a:r>
              <a:rPr lang="en-US" sz="1400" dirty="0" smtClean="0">
                <a:solidFill>
                  <a:schemeClr val="tx1">
                    <a:lumMod val="50000"/>
                    <a:lumOff val="50000"/>
                  </a:schemeClr>
                </a:solidFill>
              </a:rPr>
              <a:t>Typical Periapsis</a:t>
            </a:r>
          </a:p>
          <a:p>
            <a:pPr algn="ctr"/>
            <a:r>
              <a:rPr lang="en-US" sz="1400" dirty="0" smtClean="0">
                <a:solidFill>
                  <a:schemeClr val="tx1">
                    <a:lumMod val="50000"/>
                    <a:lumOff val="50000"/>
                  </a:schemeClr>
                </a:solidFill>
              </a:rPr>
              <a:t>150 km/93 mi</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16411860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18531"/>
            <a:ext cx="9144000" cy="954107"/>
          </a:xfrm>
          <a:prstGeom prst="rect">
            <a:avLst/>
          </a:prstGeom>
        </p:spPr>
        <p:txBody>
          <a:bodyPr wrap="square">
            <a:spAutoFit/>
          </a:bodyPr>
          <a:lstStyle/>
          <a:p>
            <a:pPr algn="ctr"/>
            <a:r>
              <a:rPr lang="en-US" sz="2800" dirty="0" smtClean="0">
                <a:solidFill>
                  <a:srgbClr val="EEECE1"/>
                </a:solidFill>
              </a:rPr>
              <a:t>MAVEN will study the atmosphere just after </a:t>
            </a:r>
          </a:p>
          <a:p>
            <a:pPr algn="ctr"/>
            <a:r>
              <a:rPr lang="en-US" sz="2800" dirty="0" smtClean="0">
                <a:solidFill>
                  <a:srgbClr val="EEECE1"/>
                </a:solidFill>
              </a:rPr>
              <a:t>“solar maximum,” a time when the sun is most active.</a:t>
            </a:r>
            <a:endParaRPr lang="en-US" sz="2800" dirty="0">
              <a:solidFill>
                <a:srgbClr val="EEECE1"/>
              </a:solidFill>
            </a:endParaRPr>
          </a:p>
        </p:txBody>
      </p:sp>
      <p:sp>
        <p:nvSpPr>
          <p:cNvPr id="10" name="Rectangle 9"/>
          <p:cNvSpPr/>
          <p:nvPr/>
        </p:nvSpPr>
        <p:spPr>
          <a:xfrm>
            <a:off x="0" y="5941994"/>
            <a:ext cx="9144000" cy="830997"/>
          </a:xfrm>
          <a:prstGeom prst="rect">
            <a:avLst/>
          </a:prstGeom>
        </p:spPr>
        <p:txBody>
          <a:bodyPr wrap="square">
            <a:spAutoFit/>
          </a:bodyPr>
          <a:lstStyle/>
          <a:p>
            <a:pPr algn="ctr"/>
            <a:r>
              <a:rPr lang="en-US" sz="2400" dirty="0" smtClean="0">
                <a:solidFill>
                  <a:schemeClr val="bg2"/>
                </a:solidFill>
              </a:rPr>
              <a:t>During this time, the Sun’s activity reveals processes </a:t>
            </a:r>
          </a:p>
          <a:p>
            <a:pPr algn="ctr"/>
            <a:r>
              <a:rPr lang="en-US" sz="2400" dirty="0">
                <a:solidFill>
                  <a:schemeClr val="bg2"/>
                </a:solidFill>
              </a:rPr>
              <a:t>l</a:t>
            </a:r>
            <a:r>
              <a:rPr lang="en-US" sz="2400" dirty="0" smtClean="0">
                <a:solidFill>
                  <a:schemeClr val="bg2"/>
                </a:solidFill>
              </a:rPr>
              <a:t>ike those billions of years ago when our star was young.</a:t>
            </a:r>
          </a:p>
        </p:txBody>
      </p:sp>
      <p:grpSp>
        <p:nvGrpSpPr>
          <p:cNvPr id="14" name="Group 13"/>
          <p:cNvGrpSpPr/>
          <p:nvPr/>
        </p:nvGrpSpPr>
        <p:grpSpPr>
          <a:xfrm>
            <a:off x="1385005" y="1303867"/>
            <a:ext cx="6142439" cy="4561946"/>
            <a:chOff x="914400" y="1096963"/>
            <a:chExt cx="7310225" cy="5429250"/>
          </a:xfrm>
        </p:grpSpPr>
        <p:pic>
          <p:nvPicPr>
            <p:cNvPr id="1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4400" y="1096963"/>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rot="5400000">
              <a:off x="4339431" y="3585369"/>
              <a:ext cx="4808538" cy="228600"/>
            </a:xfrm>
            <a:prstGeom prst="rect">
              <a:avLst/>
            </a:prstGeom>
            <a:solidFill>
              <a:schemeClr val="tx2">
                <a:lumMod val="60000"/>
                <a:lumOff val="40000"/>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100"/>
            </a:p>
          </p:txBody>
        </p:sp>
        <p:sp>
          <p:nvSpPr>
            <p:cNvPr id="17" name="TextBox 6"/>
            <p:cNvSpPr txBox="1">
              <a:spLocks noChangeArrowheads="1"/>
            </p:cNvSpPr>
            <p:nvPr/>
          </p:nvSpPr>
          <p:spPr bwMode="auto">
            <a:xfrm>
              <a:off x="6846675" y="1581150"/>
              <a:ext cx="1377950" cy="98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i="1" dirty="0">
                  <a:solidFill>
                    <a:schemeClr val="tx2">
                      <a:lumMod val="60000"/>
                      <a:lumOff val="40000"/>
                    </a:schemeClr>
                  </a:solidFill>
                </a:rPr>
                <a:t>MAVEN Primary Mission</a:t>
              </a:r>
            </a:p>
          </p:txBody>
        </p:sp>
      </p:grpSp>
    </p:spTree>
    <p:extLst>
      <p:ext uri="{BB962C8B-B14F-4D97-AF65-F5344CB8AC3E}">
        <p14:creationId xmlns:p14="http://schemas.microsoft.com/office/powerpoint/2010/main" val="3744897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700" y="245544"/>
            <a:ext cx="9004300" cy="1200328"/>
          </a:xfrm>
          <a:prstGeom prst="rect">
            <a:avLst/>
          </a:prstGeom>
        </p:spPr>
        <p:txBody>
          <a:bodyPr wrap="square">
            <a:spAutoFit/>
          </a:bodyPr>
          <a:lstStyle/>
          <a:p>
            <a:pPr algn="ctr"/>
            <a:r>
              <a:rPr lang="en-US" sz="2400" dirty="0" smtClean="0">
                <a:solidFill>
                  <a:srgbClr val="EEECE1"/>
                </a:solidFill>
                <a:latin typeface="Arial"/>
                <a:cs typeface="Arial"/>
              </a:rPr>
              <a:t>In addition to understanding atmospheric changes and loss </a:t>
            </a:r>
          </a:p>
          <a:p>
            <a:pPr algn="ctr"/>
            <a:r>
              <a:rPr lang="en-US" sz="2400" dirty="0" smtClean="0">
                <a:solidFill>
                  <a:srgbClr val="EEECE1"/>
                </a:solidFill>
                <a:latin typeface="Arial"/>
                <a:cs typeface="Arial"/>
              </a:rPr>
              <a:t>in general, MAVEN  will also take measurements </a:t>
            </a:r>
          </a:p>
          <a:p>
            <a:pPr algn="ctr"/>
            <a:r>
              <a:rPr lang="en-US" sz="2400" dirty="0" smtClean="0">
                <a:solidFill>
                  <a:srgbClr val="EEECE1"/>
                </a:solidFill>
                <a:latin typeface="Arial"/>
                <a:cs typeface="Arial"/>
              </a:rPr>
              <a:t>when events such as solar flares occur.</a:t>
            </a:r>
            <a:endParaRPr lang="en-US" sz="2400" dirty="0">
              <a:solidFill>
                <a:srgbClr val="EEECE1"/>
              </a:solidFill>
              <a:latin typeface="Arial"/>
              <a:cs typeface="Arial"/>
            </a:endParaRPr>
          </a:p>
        </p:txBody>
      </p:sp>
      <p:pic>
        <p:nvPicPr>
          <p:cNvPr id="2" name="Picture 1" descr="525022main_FAQ1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701800"/>
            <a:ext cx="9144000" cy="5156200"/>
          </a:xfrm>
          <a:prstGeom prst="rect">
            <a:avLst/>
          </a:prstGeom>
          <a:ln>
            <a:noFill/>
          </a:ln>
          <a:effectLst>
            <a:softEdge rad="112500"/>
          </a:effectLst>
        </p:spPr>
      </p:pic>
    </p:spTree>
    <p:extLst>
      <p:ext uri="{BB962C8B-B14F-4D97-AF65-F5344CB8AC3E}">
        <p14:creationId xmlns:p14="http://schemas.microsoft.com/office/powerpoint/2010/main" val="6916710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F4D1F4E-60E6-46F8-A98E-4259E883C124_recolor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5308600" cy="6858000"/>
          </a:xfrm>
          <a:prstGeom prst="rect">
            <a:avLst/>
          </a:prstGeom>
          <a:ln>
            <a:noFill/>
          </a:ln>
          <a:effectLst>
            <a:softEdge rad="112500"/>
          </a:effectLst>
        </p:spPr>
      </p:pic>
      <p:sp>
        <p:nvSpPr>
          <p:cNvPr id="12" name="Rectangle 11"/>
          <p:cNvSpPr/>
          <p:nvPr/>
        </p:nvSpPr>
        <p:spPr>
          <a:xfrm>
            <a:off x="3937000" y="511780"/>
            <a:ext cx="5207000" cy="1938992"/>
          </a:xfrm>
          <a:prstGeom prst="rect">
            <a:avLst/>
          </a:prstGeom>
        </p:spPr>
        <p:txBody>
          <a:bodyPr wrap="square">
            <a:spAutoFit/>
          </a:bodyPr>
          <a:lstStyle/>
          <a:p>
            <a:pPr algn="ctr"/>
            <a:r>
              <a:rPr lang="en-US" sz="2400" dirty="0" smtClean="0">
                <a:solidFill>
                  <a:schemeClr val="bg2">
                    <a:lumMod val="90000"/>
                  </a:schemeClr>
                </a:solidFill>
                <a:latin typeface="Arial"/>
                <a:cs typeface="Arial"/>
              </a:rPr>
              <a:t>A year of MAVEN orbits </a:t>
            </a:r>
          </a:p>
          <a:p>
            <a:pPr algn="ctr"/>
            <a:r>
              <a:rPr lang="en-US" sz="2400" dirty="0">
                <a:solidFill>
                  <a:schemeClr val="bg2">
                    <a:lumMod val="90000"/>
                  </a:schemeClr>
                </a:solidFill>
                <a:latin typeface="Arial"/>
                <a:cs typeface="Arial"/>
              </a:rPr>
              <a:t>w</a:t>
            </a:r>
            <a:r>
              <a:rPr lang="en-US" sz="2400" dirty="0" smtClean="0">
                <a:solidFill>
                  <a:schemeClr val="bg2">
                    <a:lumMod val="90000"/>
                  </a:schemeClr>
                </a:solidFill>
                <a:latin typeface="Arial"/>
                <a:cs typeface="Arial"/>
              </a:rPr>
              <a:t>ill provide data on</a:t>
            </a:r>
          </a:p>
          <a:p>
            <a:pPr algn="ctr"/>
            <a:r>
              <a:rPr lang="en-US" sz="2400" dirty="0" smtClean="0">
                <a:solidFill>
                  <a:schemeClr val="bg2">
                    <a:lumMod val="90000"/>
                  </a:schemeClr>
                </a:solidFill>
                <a:latin typeface="Arial"/>
                <a:cs typeface="Arial"/>
              </a:rPr>
              <a:t>all key regions of the </a:t>
            </a:r>
          </a:p>
          <a:p>
            <a:pPr algn="ctr"/>
            <a:r>
              <a:rPr lang="en-US" sz="2400" dirty="0" smtClean="0">
                <a:solidFill>
                  <a:schemeClr val="bg2">
                    <a:lumMod val="90000"/>
                  </a:schemeClr>
                </a:solidFill>
                <a:latin typeface="Arial"/>
                <a:cs typeface="Arial"/>
              </a:rPr>
              <a:t>upper Martian atmosphere</a:t>
            </a:r>
          </a:p>
          <a:p>
            <a:pPr algn="ctr"/>
            <a:r>
              <a:rPr lang="en-US" sz="2400" dirty="0" smtClean="0">
                <a:solidFill>
                  <a:schemeClr val="bg2">
                    <a:lumMod val="90000"/>
                  </a:schemeClr>
                </a:solidFill>
                <a:latin typeface="Arial"/>
                <a:cs typeface="Arial"/>
              </a:rPr>
              <a:t>and magnetosphere.</a:t>
            </a:r>
            <a:endParaRPr lang="en-US" sz="2400" dirty="0">
              <a:solidFill>
                <a:schemeClr val="bg2">
                  <a:lumMod val="90000"/>
                </a:schemeClr>
              </a:solidFill>
              <a:latin typeface="Arial"/>
              <a:cs typeface="Arial"/>
            </a:endParaRPr>
          </a:p>
        </p:txBody>
      </p:sp>
      <p:grpSp>
        <p:nvGrpSpPr>
          <p:cNvPr id="4" name="Group 3"/>
          <p:cNvGrpSpPr/>
          <p:nvPr/>
        </p:nvGrpSpPr>
        <p:grpSpPr>
          <a:xfrm>
            <a:off x="4978400" y="3541335"/>
            <a:ext cx="4064000" cy="3048820"/>
            <a:chOff x="4978400" y="3541335"/>
            <a:chExt cx="4064000" cy="3048820"/>
          </a:xfrm>
        </p:grpSpPr>
        <p:sp>
          <p:nvSpPr>
            <p:cNvPr id="20" name="Rectangle 19"/>
            <p:cNvSpPr/>
            <p:nvPr/>
          </p:nvSpPr>
          <p:spPr>
            <a:xfrm>
              <a:off x="5824166" y="4347671"/>
              <a:ext cx="187153" cy="250312"/>
            </a:xfrm>
            <a:prstGeom prst="rect">
              <a:avLst/>
            </a:prstGeom>
            <a:no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7F7F7F"/>
                </a:solidFill>
              </a:endParaRPr>
            </a:p>
          </p:txBody>
        </p:sp>
        <p:sp>
          <p:nvSpPr>
            <p:cNvPr id="15" name="Rectangle 14"/>
            <p:cNvSpPr/>
            <p:nvPr/>
          </p:nvSpPr>
          <p:spPr>
            <a:xfrm>
              <a:off x="5815847" y="5451150"/>
              <a:ext cx="203790" cy="279952"/>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7F7F7F"/>
                </a:solidFill>
              </a:endParaRPr>
            </a:p>
          </p:txBody>
        </p:sp>
        <p:sp>
          <p:nvSpPr>
            <p:cNvPr id="16" name="Rectangle 15"/>
            <p:cNvSpPr/>
            <p:nvPr/>
          </p:nvSpPr>
          <p:spPr>
            <a:xfrm>
              <a:off x="5818620" y="5447856"/>
              <a:ext cx="198245" cy="279952"/>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7F7F7F"/>
                </a:solidFill>
              </a:endParaRPr>
            </a:p>
          </p:txBody>
        </p:sp>
        <p:sp>
          <p:nvSpPr>
            <p:cNvPr id="17" name="Rectangle 16"/>
            <p:cNvSpPr/>
            <p:nvPr/>
          </p:nvSpPr>
          <p:spPr>
            <a:xfrm>
              <a:off x="5815847" y="5859529"/>
              <a:ext cx="203791" cy="279952"/>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7F7F7F"/>
                </a:solidFill>
              </a:endParaRPr>
            </a:p>
          </p:txBody>
        </p:sp>
        <p:sp>
          <p:nvSpPr>
            <p:cNvPr id="18" name="Rectangle 17"/>
            <p:cNvSpPr/>
            <p:nvPr/>
          </p:nvSpPr>
          <p:spPr>
            <a:xfrm>
              <a:off x="5815847" y="6274515"/>
              <a:ext cx="203790" cy="279952"/>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7F7F7F"/>
                </a:solidFill>
              </a:endParaRPr>
            </a:p>
          </p:txBody>
        </p:sp>
        <p:sp>
          <p:nvSpPr>
            <p:cNvPr id="30" name="Rectangle 29"/>
            <p:cNvSpPr/>
            <p:nvPr/>
          </p:nvSpPr>
          <p:spPr>
            <a:xfrm>
              <a:off x="5825672" y="3585456"/>
              <a:ext cx="184141" cy="250312"/>
            </a:xfrm>
            <a:prstGeom prst="rect">
              <a:avLst/>
            </a:prstGeom>
            <a:solidFill>
              <a:srgbClr val="FF5323"/>
            </a:solid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7F7F7F"/>
                </a:solidFill>
              </a:endParaRPr>
            </a:p>
          </p:txBody>
        </p:sp>
        <p:sp>
          <p:nvSpPr>
            <p:cNvPr id="24" name="Rectangle 23"/>
            <p:cNvSpPr/>
            <p:nvPr/>
          </p:nvSpPr>
          <p:spPr>
            <a:xfrm>
              <a:off x="6161191" y="4303550"/>
              <a:ext cx="1474108" cy="338554"/>
            </a:xfrm>
            <a:prstGeom prst="rect">
              <a:avLst/>
            </a:prstGeom>
          </p:spPr>
          <p:txBody>
            <a:bodyPr wrap="square">
              <a:spAutoFit/>
            </a:bodyPr>
            <a:lstStyle/>
            <a:p>
              <a:r>
                <a:rPr lang="en-US" sz="1600" dirty="0" smtClean="0">
                  <a:solidFill>
                    <a:srgbClr val="7F7F7F"/>
                  </a:solidFill>
                </a:rPr>
                <a:t>Solar Wind</a:t>
              </a:r>
              <a:endParaRPr lang="en-US" sz="1600" dirty="0">
                <a:solidFill>
                  <a:srgbClr val="7F7F7F"/>
                </a:solidFill>
              </a:endParaRPr>
            </a:p>
          </p:txBody>
        </p:sp>
        <p:sp>
          <p:nvSpPr>
            <p:cNvPr id="25" name="Rectangle 24"/>
            <p:cNvSpPr/>
            <p:nvPr/>
          </p:nvSpPr>
          <p:spPr>
            <a:xfrm>
              <a:off x="6161191" y="5393167"/>
              <a:ext cx="2077150" cy="338554"/>
            </a:xfrm>
            <a:prstGeom prst="rect">
              <a:avLst/>
            </a:prstGeom>
          </p:spPr>
          <p:txBody>
            <a:bodyPr wrap="square">
              <a:spAutoFit/>
            </a:bodyPr>
            <a:lstStyle/>
            <a:p>
              <a:r>
                <a:rPr lang="en-US" sz="1600" dirty="0" smtClean="0">
                  <a:solidFill>
                    <a:srgbClr val="637687"/>
                  </a:solidFill>
                </a:rPr>
                <a:t>Magnetosheath</a:t>
              </a:r>
              <a:endParaRPr lang="en-US" sz="1600" dirty="0">
                <a:solidFill>
                  <a:srgbClr val="637687"/>
                </a:solidFill>
              </a:endParaRPr>
            </a:p>
          </p:txBody>
        </p:sp>
        <p:sp>
          <p:nvSpPr>
            <p:cNvPr id="26" name="Rectangle 25"/>
            <p:cNvSpPr/>
            <p:nvPr/>
          </p:nvSpPr>
          <p:spPr>
            <a:xfrm>
              <a:off x="6161191" y="5809684"/>
              <a:ext cx="2881209" cy="338554"/>
            </a:xfrm>
            <a:prstGeom prst="rect">
              <a:avLst/>
            </a:prstGeom>
          </p:spPr>
          <p:txBody>
            <a:bodyPr wrap="square">
              <a:spAutoFit/>
            </a:bodyPr>
            <a:lstStyle/>
            <a:p>
              <a:r>
                <a:rPr lang="en-US" sz="1600" dirty="0" smtClean="0">
                  <a:solidFill>
                    <a:srgbClr val="9BA5DA"/>
                  </a:solidFill>
                </a:rPr>
                <a:t>Magnetic Pile-up Region</a:t>
              </a:r>
              <a:endParaRPr lang="en-US" sz="1600" dirty="0">
                <a:solidFill>
                  <a:srgbClr val="9BA5DA"/>
                </a:solidFill>
              </a:endParaRPr>
            </a:p>
          </p:txBody>
        </p:sp>
        <p:sp>
          <p:nvSpPr>
            <p:cNvPr id="27" name="Rectangle 26"/>
            <p:cNvSpPr/>
            <p:nvPr/>
          </p:nvSpPr>
          <p:spPr>
            <a:xfrm>
              <a:off x="6161191" y="6251601"/>
              <a:ext cx="2881209" cy="338554"/>
            </a:xfrm>
            <a:prstGeom prst="rect">
              <a:avLst/>
            </a:prstGeom>
          </p:spPr>
          <p:txBody>
            <a:bodyPr wrap="square">
              <a:spAutoFit/>
            </a:bodyPr>
            <a:lstStyle/>
            <a:p>
              <a:r>
                <a:rPr lang="en-US" sz="1600" dirty="0" smtClean="0">
                  <a:solidFill>
                    <a:srgbClr val="69577B"/>
                  </a:solidFill>
                </a:rPr>
                <a:t>Wake</a:t>
              </a:r>
              <a:endParaRPr lang="en-US" sz="1600" dirty="0">
                <a:solidFill>
                  <a:srgbClr val="69577B"/>
                </a:solidFill>
              </a:endParaRPr>
            </a:p>
          </p:txBody>
        </p:sp>
        <p:sp>
          <p:nvSpPr>
            <p:cNvPr id="28" name="Rectangle 27"/>
            <p:cNvSpPr/>
            <p:nvPr/>
          </p:nvSpPr>
          <p:spPr>
            <a:xfrm>
              <a:off x="6161191" y="3924918"/>
              <a:ext cx="2881209" cy="338554"/>
            </a:xfrm>
            <a:prstGeom prst="rect">
              <a:avLst/>
            </a:prstGeom>
          </p:spPr>
          <p:txBody>
            <a:bodyPr wrap="square">
              <a:spAutoFit/>
            </a:bodyPr>
            <a:lstStyle/>
            <a:p>
              <a:r>
                <a:rPr lang="en-US" sz="1600" dirty="0" smtClean="0">
                  <a:solidFill>
                    <a:schemeClr val="bg1"/>
                  </a:solidFill>
                </a:rPr>
                <a:t>MAVEN Orbits</a:t>
              </a:r>
              <a:endParaRPr lang="en-US" sz="1600" dirty="0">
                <a:solidFill>
                  <a:schemeClr val="bg1"/>
                </a:solidFill>
              </a:endParaRPr>
            </a:p>
          </p:txBody>
        </p:sp>
        <p:sp>
          <p:nvSpPr>
            <p:cNvPr id="31" name="Rectangle 30"/>
            <p:cNvSpPr/>
            <p:nvPr/>
          </p:nvSpPr>
          <p:spPr>
            <a:xfrm>
              <a:off x="6161191" y="3541335"/>
              <a:ext cx="2881209" cy="338554"/>
            </a:xfrm>
            <a:prstGeom prst="rect">
              <a:avLst/>
            </a:prstGeom>
          </p:spPr>
          <p:txBody>
            <a:bodyPr wrap="square">
              <a:spAutoFit/>
            </a:bodyPr>
            <a:lstStyle/>
            <a:p>
              <a:r>
                <a:rPr lang="en-US" sz="1600" dirty="0" smtClean="0">
                  <a:solidFill>
                    <a:srgbClr val="FF5323"/>
                  </a:solidFill>
                </a:rPr>
                <a:t>Mars</a:t>
              </a:r>
              <a:endParaRPr lang="en-US" sz="1600" dirty="0">
                <a:solidFill>
                  <a:srgbClr val="FF5323"/>
                </a:solidFill>
              </a:endParaRPr>
            </a:p>
          </p:txBody>
        </p:sp>
        <p:sp>
          <p:nvSpPr>
            <p:cNvPr id="22" name="Rectangle 21"/>
            <p:cNvSpPr/>
            <p:nvPr/>
          </p:nvSpPr>
          <p:spPr>
            <a:xfrm>
              <a:off x="5825672" y="6295722"/>
              <a:ext cx="184141" cy="250312"/>
            </a:xfrm>
            <a:prstGeom prst="rect">
              <a:avLst/>
            </a:prstGeom>
            <a:solidFill>
              <a:srgbClr val="69577B"/>
            </a:solid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7F7F7F"/>
                </a:solidFill>
              </a:endParaRPr>
            </a:p>
          </p:txBody>
        </p:sp>
        <p:sp>
          <p:nvSpPr>
            <p:cNvPr id="29" name="Rectangle 28"/>
            <p:cNvSpPr/>
            <p:nvPr/>
          </p:nvSpPr>
          <p:spPr>
            <a:xfrm>
              <a:off x="5825672" y="5853805"/>
              <a:ext cx="184141" cy="250312"/>
            </a:xfrm>
            <a:prstGeom prst="rect">
              <a:avLst/>
            </a:prstGeom>
            <a:solidFill>
              <a:srgbClr val="9BA5DA"/>
            </a:solid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7F7F7F"/>
                </a:solidFill>
              </a:endParaRPr>
            </a:p>
          </p:txBody>
        </p:sp>
        <p:sp>
          <p:nvSpPr>
            <p:cNvPr id="34" name="Rectangle 33"/>
            <p:cNvSpPr/>
            <p:nvPr/>
          </p:nvSpPr>
          <p:spPr>
            <a:xfrm>
              <a:off x="5825672" y="5437288"/>
              <a:ext cx="184141" cy="250312"/>
            </a:xfrm>
            <a:prstGeom prst="rect">
              <a:avLst/>
            </a:prstGeom>
            <a:solidFill>
              <a:srgbClr val="637687"/>
            </a:solid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7F7F7F"/>
                </a:solidFill>
              </a:endParaRPr>
            </a:p>
          </p:txBody>
        </p:sp>
        <p:sp>
          <p:nvSpPr>
            <p:cNvPr id="35" name="Rectangle 34"/>
            <p:cNvSpPr/>
            <p:nvPr/>
          </p:nvSpPr>
          <p:spPr>
            <a:xfrm>
              <a:off x="5825672" y="3969039"/>
              <a:ext cx="184141" cy="250312"/>
            </a:xfrm>
            <a:prstGeom prst="rect">
              <a:avLst/>
            </a:prstGeom>
            <a:solidFill>
              <a:schemeClr val="bg1"/>
            </a:solid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7F7F7F"/>
                </a:solidFill>
              </a:endParaRPr>
            </a:p>
          </p:txBody>
        </p:sp>
        <p:sp>
          <p:nvSpPr>
            <p:cNvPr id="36" name="Rectangle 35"/>
            <p:cNvSpPr/>
            <p:nvPr/>
          </p:nvSpPr>
          <p:spPr>
            <a:xfrm>
              <a:off x="4978400" y="4893280"/>
              <a:ext cx="3873500" cy="338554"/>
            </a:xfrm>
            <a:prstGeom prst="rect">
              <a:avLst/>
            </a:prstGeom>
          </p:spPr>
          <p:txBody>
            <a:bodyPr wrap="square">
              <a:spAutoFit/>
            </a:bodyPr>
            <a:lstStyle/>
            <a:p>
              <a:pPr algn="ctr"/>
              <a:r>
                <a:rPr lang="en-US" sz="1600" dirty="0" smtClean="0">
                  <a:solidFill>
                    <a:srgbClr val="69577B"/>
                  </a:solidFill>
                </a:rPr>
                <a:t>REGIONS OF THE MAGNETOSPHERE</a:t>
              </a:r>
              <a:endParaRPr lang="en-US" sz="1600" dirty="0">
                <a:solidFill>
                  <a:srgbClr val="69577B"/>
                </a:solidFill>
              </a:endParaRPr>
            </a:p>
          </p:txBody>
        </p:sp>
      </p:grpSp>
    </p:spTree>
    <p:extLst>
      <p:ext uri="{BB962C8B-B14F-4D97-AF65-F5344CB8AC3E}">
        <p14:creationId xmlns:p14="http://schemas.microsoft.com/office/powerpoint/2010/main" val="35389940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6096000" y="5245100"/>
            <a:ext cx="3022600" cy="1574800"/>
          </a:xfrm>
          <a:prstGeom prst="rect">
            <a:avLst/>
          </a:prstGeom>
          <a:solidFill>
            <a:srgbClr val="FDEC97"/>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3056467" y="5246638"/>
            <a:ext cx="3022600" cy="1574800"/>
          </a:xfrm>
          <a:prstGeom prst="rect">
            <a:avLst/>
          </a:prstGeom>
          <a:solidFill>
            <a:schemeClr val="accent1">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a:xfrm>
            <a:off x="6096000" y="5229704"/>
            <a:ext cx="3022600" cy="561495"/>
          </a:xfrm>
          <a:prstGeom prst="rect">
            <a:avLst/>
          </a:prstGeom>
          <a:solidFill>
            <a:srgbClr val="FAA65C"/>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lumMod val="20000"/>
                  <a:lumOff val="80000"/>
                </a:schemeClr>
              </a:solidFill>
            </a:endParaRPr>
          </a:p>
        </p:txBody>
      </p:sp>
      <p:sp>
        <p:nvSpPr>
          <p:cNvPr id="2" name="Rectangle 1"/>
          <p:cNvSpPr/>
          <p:nvPr/>
        </p:nvSpPr>
        <p:spPr>
          <a:xfrm>
            <a:off x="21167" y="5246638"/>
            <a:ext cx="3022600" cy="1574800"/>
          </a:xfrm>
          <a:prstGeom prst="rect">
            <a:avLst/>
          </a:prstGeom>
          <a:solidFill>
            <a:schemeClr val="accent3">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lumMod val="20000"/>
                  <a:lumOff val="80000"/>
                </a:schemeClr>
              </a:solidFill>
            </a:endParaRPr>
          </a:p>
        </p:txBody>
      </p:sp>
      <p:sp>
        <p:nvSpPr>
          <p:cNvPr id="46" name="Rectangle 45"/>
          <p:cNvSpPr/>
          <p:nvPr/>
        </p:nvSpPr>
        <p:spPr>
          <a:xfrm>
            <a:off x="3056410" y="5229705"/>
            <a:ext cx="3022600" cy="561492"/>
          </a:xfrm>
          <a:prstGeom prst="rect">
            <a:avLst/>
          </a:prstGeom>
          <a:solidFill>
            <a:srgbClr val="3366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lumMod val="20000"/>
                  <a:lumOff val="80000"/>
                </a:schemeClr>
              </a:solidFill>
            </a:endParaRPr>
          </a:p>
        </p:txBody>
      </p:sp>
      <p:sp>
        <p:nvSpPr>
          <p:cNvPr id="45" name="Rectangle 44"/>
          <p:cNvSpPr/>
          <p:nvPr/>
        </p:nvSpPr>
        <p:spPr>
          <a:xfrm>
            <a:off x="25400" y="5229705"/>
            <a:ext cx="3022600" cy="561495"/>
          </a:xfrm>
          <a:prstGeom prst="rect">
            <a:avLst/>
          </a:prstGeom>
          <a:solidFill>
            <a:schemeClr val="accent3">
              <a:lumMod val="75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lumMod val="20000"/>
                  <a:lumOff val="80000"/>
                </a:schemeClr>
              </a:solidFill>
            </a:endParaRPr>
          </a:p>
        </p:txBody>
      </p:sp>
      <p:grpSp>
        <p:nvGrpSpPr>
          <p:cNvPr id="54" name="Group 53"/>
          <p:cNvGrpSpPr/>
          <p:nvPr/>
        </p:nvGrpSpPr>
        <p:grpSpPr>
          <a:xfrm>
            <a:off x="808288" y="738189"/>
            <a:ext cx="7053016" cy="4202680"/>
            <a:chOff x="1017128" y="864052"/>
            <a:chExt cx="6642880" cy="3958292"/>
          </a:xfrm>
        </p:grpSpPr>
        <p:pic>
          <p:nvPicPr>
            <p:cNvPr id="4" name="Picture 4" descr="maven08_A copy"/>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517629">
              <a:off x="1278106" y="864052"/>
              <a:ext cx="6381902" cy="361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p:cNvSpPr txBox="1">
              <a:spLocks noChangeArrowheads="1"/>
            </p:cNvSpPr>
            <p:nvPr/>
          </p:nvSpPr>
          <p:spPr bwMode="auto">
            <a:xfrm>
              <a:off x="1017128" y="3571555"/>
              <a:ext cx="758783" cy="2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9BBB59"/>
                  </a:solidFill>
                </a:rPr>
                <a:t>MAG (2)</a:t>
              </a:r>
            </a:p>
          </p:txBody>
        </p:sp>
        <p:cxnSp>
          <p:nvCxnSpPr>
            <p:cNvPr id="6" name="Straight Arrow Connector 7"/>
            <p:cNvCxnSpPr>
              <a:cxnSpLocks noChangeShapeType="1"/>
            </p:cNvCxnSpPr>
            <p:nvPr/>
          </p:nvCxnSpPr>
          <p:spPr bwMode="auto">
            <a:xfrm rot="5400000" flipH="1" flipV="1">
              <a:off x="1394163" y="3365757"/>
              <a:ext cx="226221" cy="226221"/>
            </a:xfrm>
            <a:prstGeom prst="straightConnector1">
              <a:avLst/>
            </a:prstGeom>
            <a:noFill/>
            <a:ln w="9525">
              <a:solidFill>
                <a:schemeClr val="accent3"/>
              </a:solidFill>
              <a:round/>
              <a:headEnd/>
              <a:tailEnd type="arrow" w="med" len="med"/>
            </a:ln>
            <a:extLst>
              <a:ext uri="{909E8E84-426E-40DD-AFC4-6F175D3DCCD1}">
                <a14:hiddenFill xmlns:a14="http://schemas.microsoft.com/office/drawing/2010/main">
                  <a:noFill/>
                </a14:hiddenFill>
              </a:ext>
            </a:extLst>
          </p:spPr>
        </p:cxnSp>
        <p:sp>
          <p:nvSpPr>
            <p:cNvPr id="11" name="TextBox 14"/>
            <p:cNvSpPr txBox="1">
              <a:spLocks noChangeArrowheads="1"/>
            </p:cNvSpPr>
            <p:nvPr/>
          </p:nvSpPr>
          <p:spPr bwMode="auto">
            <a:xfrm>
              <a:off x="4413975" y="1649798"/>
              <a:ext cx="626821" cy="2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9BBB59"/>
                  </a:solidFill>
                </a:rPr>
                <a:t>SWEA</a:t>
              </a:r>
            </a:p>
          </p:txBody>
        </p:sp>
        <p:cxnSp>
          <p:nvCxnSpPr>
            <p:cNvPr id="12" name="Straight Arrow Connector 15"/>
            <p:cNvCxnSpPr>
              <a:cxnSpLocks noChangeShapeType="1"/>
            </p:cNvCxnSpPr>
            <p:nvPr/>
          </p:nvCxnSpPr>
          <p:spPr bwMode="auto">
            <a:xfrm rot="5400000">
              <a:off x="4255307" y="1808467"/>
              <a:ext cx="179092" cy="163382"/>
            </a:xfrm>
            <a:prstGeom prst="straightConnector1">
              <a:avLst/>
            </a:prstGeom>
            <a:noFill/>
            <a:ln w="9525">
              <a:solidFill>
                <a:schemeClr val="accent3"/>
              </a:solidFill>
              <a:round/>
              <a:headEnd/>
              <a:tailEnd type="arrow" w="med" len="med"/>
            </a:ln>
            <a:extLst>
              <a:ext uri="{909E8E84-426E-40DD-AFC4-6F175D3DCCD1}">
                <a14:hiddenFill xmlns:a14="http://schemas.microsoft.com/office/drawing/2010/main">
                  <a:noFill/>
                </a14:hiddenFill>
              </a:ext>
            </a:extLst>
          </p:spPr>
        </p:cxnSp>
        <p:sp>
          <p:nvSpPr>
            <p:cNvPr id="13" name="TextBox 18"/>
            <p:cNvSpPr txBox="1">
              <a:spLocks noChangeArrowheads="1"/>
            </p:cNvSpPr>
            <p:nvPr/>
          </p:nvSpPr>
          <p:spPr bwMode="auto">
            <a:xfrm>
              <a:off x="5085160" y="4360679"/>
              <a:ext cx="2538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A6A6A6"/>
                  </a:solidFill>
                </a:rPr>
                <a:t>Articulated Payload </a:t>
              </a:r>
              <a:r>
                <a:rPr lang="en-US" sz="1200" dirty="0" smtClean="0">
                  <a:solidFill>
                    <a:srgbClr val="A6A6A6"/>
                  </a:solidFill>
                </a:rPr>
                <a:t>Platform:      </a:t>
              </a:r>
              <a:r>
                <a:rPr lang="en-US" sz="1200" dirty="0" smtClean="0">
                  <a:solidFill>
                    <a:schemeClr val="bg1"/>
                  </a:solidFill>
                </a:rPr>
                <a:t>(</a:t>
              </a:r>
              <a:r>
                <a:rPr lang="en-US" sz="1200" dirty="0">
                  <a:solidFill>
                    <a:srgbClr val="3366FF"/>
                  </a:solidFill>
                </a:rPr>
                <a:t>IUVS</a:t>
              </a:r>
              <a:r>
                <a:rPr lang="en-US" sz="1200" dirty="0">
                  <a:solidFill>
                    <a:schemeClr val="bg1"/>
                  </a:solidFill>
                </a:rPr>
                <a:t>/</a:t>
              </a:r>
              <a:r>
                <a:rPr lang="en-US" sz="1200" dirty="0">
                  <a:solidFill>
                    <a:schemeClr val="accent3"/>
                  </a:solidFill>
                </a:rPr>
                <a:t>STATIC/</a:t>
              </a:r>
              <a:r>
                <a:rPr lang="en-US" sz="1200" dirty="0">
                  <a:solidFill>
                    <a:srgbClr val="FAA65C"/>
                  </a:solidFill>
                </a:rPr>
                <a:t>NGIMS</a:t>
              </a:r>
              <a:r>
                <a:rPr lang="en-US" sz="1200" dirty="0">
                  <a:solidFill>
                    <a:schemeClr val="bg1"/>
                  </a:solidFill>
                </a:rPr>
                <a:t>)</a:t>
              </a:r>
            </a:p>
          </p:txBody>
        </p:sp>
        <p:cxnSp>
          <p:nvCxnSpPr>
            <p:cNvPr id="15" name="Straight Arrow Connector 24"/>
            <p:cNvCxnSpPr>
              <a:cxnSpLocks noChangeShapeType="1"/>
              <a:stCxn id="13" idx="1"/>
            </p:cNvCxnSpPr>
            <p:nvPr/>
          </p:nvCxnSpPr>
          <p:spPr bwMode="auto">
            <a:xfrm flipH="1" flipV="1">
              <a:off x="4858940" y="4511494"/>
              <a:ext cx="226220" cy="80018"/>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
          <p:nvSpPr>
            <p:cNvPr id="16" name="TextBox 14"/>
            <p:cNvSpPr txBox="1">
              <a:spLocks noChangeArrowheads="1"/>
            </p:cNvSpPr>
            <p:nvPr/>
          </p:nvSpPr>
          <p:spPr bwMode="auto">
            <a:xfrm>
              <a:off x="2673985" y="2271110"/>
              <a:ext cx="576549" cy="2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9BBB59"/>
                  </a:solidFill>
                </a:rPr>
                <a:t>SWIA</a:t>
              </a:r>
            </a:p>
          </p:txBody>
        </p:sp>
        <p:cxnSp>
          <p:nvCxnSpPr>
            <p:cNvPr id="17" name="Straight Arrow Connector 15"/>
            <p:cNvCxnSpPr>
              <a:cxnSpLocks noChangeShapeType="1"/>
            </p:cNvCxnSpPr>
            <p:nvPr/>
          </p:nvCxnSpPr>
          <p:spPr bwMode="auto">
            <a:xfrm>
              <a:off x="3327511" y="2447059"/>
              <a:ext cx="515281" cy="12568"/>
            </a:xfrm>
            <a:prstGeom prst="straightConnector1">
              <a:avLst/>
            </a:prstGeom>
            <a:noFill/>
            <a:ln w="9525">
              <a:solidFill>
                <a:schemeClr val="accent3"/>
              </a:solidFill>
              <a:round/>
              <a:headEnd/>
              <a:tailEnd type="arrow" w="med" len="med"/>
            </a:ln>
            <a:extLst>
              <a:ext uri="{909E8E84-426E-40DD-AFC4-6F175D3DCCD1}">
                <a14:hiddenFill xmlns:a14="http://schemas.microsoft.com/office/drawing/2010/main">
                  <a:noFill/>
                </a14:hiddenFill>
              </a:ext>
            </a:extLst>
          </p:spPr>
        </p:cxnSp>
        <p:sp>
          <p:nvSpPr>
            <p:cNvPr id="18" name="TextBox 14"/>
            <p:cNvSpPr txBox="1">
              <a:spLocks noChangeArrowheads="1"/>
            </p:cNvSpPr>
            <p:nvPr/>
          </p:nvSpPr>
          <p:spPr bwMode="auto">
            <a:xfrm>
              <a:off x="5344197" y="3670845"/>
              <a:ext cx="484715" cy="27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9BBB59"/>
                  </a:solidFill>
                </a:rPr>
                <a:t>SEP</a:t>
              </a:r>
            </a:p>
          </p:txBody>
        </p:sp>
        <p:sp>
          <p:nvSpPr>
            <p:cNvPr id="19" name="TextBox 14"/>
            <p:cNvSpPr txBox="1">
              <a:spLocks noChangeArrowheads="1"/>
            </p:cNvSpPr>
            <p:nvPr/>
          </p:nvSpPr>
          <p:spPr bwMode="auto">
            <a:xfrm>
              <a:off x="3495889" y="4148015"/>
              <a:ext cx="484715" cy="27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9BBB59"/>
                  </a:solidFill>
                </a:rPr>
                <a:t>SEP</a:t>
              </a:r>
            </a:p>
          </p:txBody>
        </p:sp>
        <p:cxnSp>
          <p:nvCxnSpPr>
            <p:cNvPr id="20" name="Straight Arrow Connector 15"/>
            <p:cNvCxnSpPr>
              <a:cxnSpLocks noChangeShapeType="1"/>
            </p:cNvCxnSpPr>
            <p:nvPr/>
          </p:nvCxnSpPr>
          <p:spPr bwMode="auto">
            <a:xfrm flipH="1" flipV="1">
              <a:off x="5136130" y="3637621"/>
              <a:ext cx="327802" cy="95347"/>
            </a:xfrm>
            <a:prstGeom prst="straightConnector1">
              <a:avLst/>
            </a:prstGeom>
            <a:noFill/>
            <a:ln w="9525">
              <a:solidFill>
                <a:schemeClr val="accent3"/>
              </a:solidFill>
              <a:round/>
              <a:headEnd/>
              <a:tailEnd type="arrow" w="med" len="med"/>
            </a:ln>
            <a:extLst>
              <a:ext uri="{909E8E84-426E-40DD-AFC4-6F175D3DCCD1}">
                <a14:hiddenFill xmlns:a14="http://schemas.microsoft.com/office/drawing/2010/main">
                  <a:noFill/>
                </a14:hiddenFill>
              </a:ext>
            </a:extLst>
          </p:spPr>
        </p:cxnSp>
        <p:cxnSp>
          <p:nvCxnSpPr>
            <p:cNvPr id="22" name="Straight Arrow Connector 15"/>
            <p:cNvCxnSpPr>
              <a:cxnSpLocks noChangeShapeType="1"/>
            </p:cNvCxnSpPr>
            <p:nvPr/>
          </p:nvCxnSpPr>
          <p:spPr bwMode="auto">
            <a:xfrm flipV="1">
              <a:off x="3710636" y="3740893"/>
              <a:ext cx="226221" cy="410026"/>
            </a:xfrm>
            <a:prstGeom prst="straightConnector1">
              <a:avLst/>
            </a:prstGeom>
            <a:noFill/>
            <a:ln w="9525">
              <a:solidFill>
                <a:schemeClr val="accent3"/>
              </a:solidFill>
              <a:round/>
              <a:headEnd/>
              <a:tailEnd type="arrow" w="med" len="med"/>
            </a:ln>
            <a:extLst>
              <a:ext uri="{909E8E84-426E-40DD-AFC4-6F175D3DCCD1}">
                <a14:hiddenFill xmlns:a14="http://schemas.microsoft.com/office/drawing/2010/main">
                  <a:noFill/>
                </a14:hiddenFill>
              </a:ext>
            </a:extLst>
          </p:spPr>
        </p:cxnSp>
        <p:sp>
          <p:nvSpPr>
            <p:cNvPr id="9" name="TextBox 11"/>
            <p:cNvSpPr txBox="1">
              <a:spLocks noChangeArrowheads="1"/>
            </p:cNvSpPr>
            <p:nvPr/>
          </p:nvSpPr>
          <p:spPr bwMode="auto">
            <a:xfrm>
              <a:off x="6382737" y="1260403"/>
              <a:ext cx="812076" cy="2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9BBB59"/>
                  </a:solidFill>
                </a:rPr>
                <a:t>LPW (2)</a:t>
              </a:r>
            </a:p>
          </p:txBody>
        </p:sp>
        <p:cxnSp>
          <p:nvCxnSpPr>
            <p:cNvPr id="10" name="Straight Arrow Connector 12"/>
            <p:cNvCxnSpPr>
              <a:cxnSpLocks noChangeShapeType="1"/>
              <a:stCxn id="9" idx="1"/>
            </p:cNvCxnSpPr>
            <p:nvPr/>
          </p:nvCxnSpPr>
          <p:spPr bwMode="auto">
            <a:xfrm rot="10800000" flipV="1">
              <a:off x="6134985" y="1410087"/>
              <a:ext cx="247752" cy="15484"/>
            </a:xfrm>
            <a:prstGeom prst="straightConnector1">
              <a:avLst/>
            </a:prstGeom>
            <a:noFill/>
            <a:ln w="9525">
              <a:solidFill>
                <a:schemeClr val="accent3"/>
              </a:solidFill>
              <a:round/>
              <a:headEnd/>
              <a:tailEnd type="arrow" w="med" len="med"/>
            </a:ln>
            <a:extLst>
              <a:ext uri="{909E8E84-426E-40DD-AFC4-6F175D3DCCD1}">
                <a14:hiddenFill xmlns:a14="http://schemas.microsoft.com/office/drawing/2010/main">
                  <a:noFill/>
                </a14:hiddenFill>
              </a:ext>
            </a:extLst>
          </p:spPr>
        </p:cxnSp>
      </p:grpSp>
      <p:sp>
        <p:nvSpPr>
          <p:cNvPr id="3" name="TextBox 2"/>
          <p:cNvSpPr txBox="1"/>
          <p:nvPr/>
        </p:nvSpPr>
        <p:spPr>
          <a:xfrm>
            <a:off x="0" y="122658"/>
            <a:ext cx="9143999" cy="830997"/>
          </a:xfrm>
          <a:prstGeom prst="rect">
            <a:avLst/>
          </a:prstGeom>
          <a:noFill/>
        </p:spPr>
        <p:txBody>
          <a:bodyPr wrap="square" rtlCol="0">
            <a:spAutoFit/>
          </a:bodyPr>
          <a:lstStyle/>
          <a:p>
            <a:pPr algn="ctr"/>
            <a:r>
              <a:rPr lang="en-US" sz="2400" dirty="0" smtClean="0">
                <a:solidFill>
                  <a:srgbClr val="EEECE1"/>
                </a:solidFill>
                <a:latin typeface="Arial"/>
                <a:cs typeface="Arial"/>
              </a:rPr>
              <a:t>For making discoveries, </a:t>
            </a:r>
          </a:p>
          <a:p>
            <a:pPr algn="ctr"/>
            <a:r>
              <a:rPr lang="en-US" sz="2400" dirty="0" smtClean="0">
                <a:solidFill>
                  <a:srgbClr val="EEECE1"/>
                </a:solidFill>
                <a:latin typeface="Arial"/>
                <a:cs typeface="Arial"/>
              </a:rPr>
              <a:t>MAVEN science instruments come in 3 packages. </a:t>
            </a:r>
            <a:endParaRPr lang="en-US" sz="2400" dirty="0">
              <a:solidFill>
                <a:srgbClr val="EEECE1"/>
              </a:solidFill>
              <a:latin typeface="Arial"/>
              <a:cs typeface="Arial"/>
            </a:endParaRPr>
          </a:p>
        </p:txBody>
      </p:sp>
      <p:grpSp>
        <p:nvGrpSpPr>
          <p:cNvPr id="53" name="Group 52"/>
          <p:cNvGrpSpPr/>
          <p:nvPr/>
        </p:nvGrpSpPr>
        <p:grpSpPr>
          <a:xfrm>
            <a:off x="0" y="5145041"/>
            <a:ext cx="9144000" cy="646331"/>
            <a:chOff x="0" y="5161973"/>
            <a:chExt cx="9144000" cy="646331"/>
          </a:xfrm>
        </p:grpSpPr>
        <p:sp>
          <p:nvSpPr>
            <p:cNvPr id="25" name="Rectangle 24"/>
            <p:cNvSpPr/>
            <p:nvPr/>
          </p:nvSpPr>
          <p:spPr>
            <a:xfrm>
              <a:off x="0" y="5300472"/>
              <a:ext cx="3035300" cy="369332"/>
            </a:xfrm>
            <a:prstGeom prst="rect">
              <a:avLst/>
            </a:prstGeom>
          </p:spPr>
          <p:txBody>
            <a:bodyPr wrap="square">
              <a:spAutoFit/>
            </a:bodyPr>
            <a:lstStyle/>
            <a:p>
              <a:pPr algn="ctr"/>
              <a:r>
                <a:rPr lang="en-US" b="1" dirty="0" smtClean="0"/>
                <a:t>Particles </a:t>
              </a:r>
              <a:r>
                <a:rPr lang="en-US" b="1" dirty="0"/>
                <a:t>and </a:t>
              </a:r>
              <a:r>
                <a:rPr lang="en-US" b="1" dirty="0" smtClean="0"/>
                <a:t>Fields</a:t>
              </a:r>
              <a:endParaRPr lang="en-US" dirty="0"/>
            </a:p>
          </p:txBody>
        </p:sp>
        <p:sp>
          <p:nvSpPr>
            <p:cNvPr id="40" name="Rectangle 39"/>
            <p:cNvSpPr/>
            <p:nvPr/>
          </p:nvSpPr>
          <p:spPr>
            <a:xfrm>
              <a:off x="6108700" y="5161973"/>
              <a:ext cx="3035300" cy="646331"/>
            </a:xfrm>
            <a:prstGeom prst="rect">
              <a:avLst/>
            </a:prstGeom>
            <a:ln w="38100" cmpd="sng">
              <a:noFill/>
            </a:ln>
          </p:spPr>
          <p:txBody>
            <a:bodyPr wrap="square">
              <a:spAutoFit/>
            </a:bodyPr>
            <a:lstStyle/>
            <a:p>
              <a:pPr algn="ctr"/>
              <a:r>
                <a:rPr lang="en-US" b="1" dirty="0" smtClean="0">
                  <a:solidFill>
                    <a:srgbClr val="000000"/>
                  </a:solidFill>
                </a:rPr>
                <a:t>Neutral Gas &amp; Ion </a:t>
              </a:r>
            </a:p>
            <a:p>
              <a:pPr algn="ctr"/>
              <a:r>
                <a:rPr lang="en-US" b="1" dirty="0" smtClean="0">
                  <a:solidFill>
                    <a:srgbClr val="000000"/>
                  </a:solidFill>
                </a:rPr>
                <a:t>Mass Spectrometer</a:t>
              </a:r>
              <a:endParaRPr lang="en-US" dirty="0"/>
            </a:p>
          </p:txBody>
        </p:sp>
        <p:sp>
          <p:nvSpPr>
            <p:cNvPr id="47" name="Rectangle 46"/>
            <p:cNvSpPr/>
            <p:nvPr/>
          </p:nvSpPr>
          <p:spPr>
            <a:xfrm>
              <a:off x="3048000" y="5300472"/>
              <a:ext cx="3035300" cy="369332"/>
            </a:xfrm>
            <a:prstGeom prst="rect">
              <a:avLst/>
            </a:prstGeom>
          </p:spPr>
          <p:txBody>
            <a:bodyPr wrap="square">
              <a:spAutoFit/>
            </a:bodyPr>
            <a:lstStyle/>
            <a:p>
              <a:pPr algn="ctr"/>
              <a:r>
                <a:rPr lang="en-US" b="1" dirty="0" smtClean="0">
                  <a:solidFill>
                    <a:srgbClr val="000000"/>
                  </a:solidFill>
                </a:rPr>
                <a:t>Remote Sensing</a:t>
              </a:r>
              <a:endParaRPr lang="en-US" dirty="0"/>
            </a:p>
          </p:txBody>
        </p:sp>
      </p:grpSp>
      <p:sp>
        <p:nvSpPr>
          <p:cNvPr id="50" name="Rectangle 49"/>
          <p:cNvSpPr/>
          <p:nvPr/>
        </p:nvSpPr>
        <p:spPr>
          <a:xfrm>
            <a:off x="0" y="5827720"/>
            <a:ext cx="3035300" cy="646331"/>
          </a:xfrm>
          <a:prstGeom prst="rect">
            <a:avLst/>
          </a:prstGeom>
        </p:spPr>
        <p:txBody>
          <a:bodyPr wrap="square">
            <a:spAutoFit/>
          </a:bodyPr>
          <a:lstStyle/>
          <a:p>
            <a:pPr algn="ctr"/>
            <a:r>
              <a:rPr lang="en-US" dirty="0" smtClean="0"/>
              <a:t>6 </a:t>
            </a:r>
            <a:r>
              <a:rPr lang="en-US" dirty="0"/>
              <a:t>instruments </a:t>
            </a:r>
            <a:r>
              <a:rPr lang="en-US" dirty="0" smtClean="0"/>
              <a:t>characterize </a:t>
            </a:r>
          </a:p>
          <a:p>
            <a:pPr algn="ctr"/>
            <a:r>
              <a:rPr lang="en-US" dirty="0" smtClean="0"/>
              <a:t>the Sun and solar wind.</a:t>
            </a:r>
            <a:endParaRPr lang="en-US" dirty="0"/>
          </a:p>
        </p:txBody>
      </p:sp>
      <p:sp>
        <p:nvSpPr>
          <p:cNvPr id="51" name="Rectangle 50"/>
          <p:cNvSpPr/>
          <p:nvPr/>
        </p:nvSpPr>
        <p:spPr>
          <a:xfrm>
            <a:off x="3048001" y="5827720"/>
            <a:ext cx="3035300" cy="923330"/>
          </a:xfrm>
          <a:prstGeom prst="rect">
            <a:avLst/>
          </a:prstGeom>
        </p:spPr>
        <p:txBody>
          <a:bodyPr wrap="square">
            <a:spAutoFit/>
          </a:bodyPr>
          <a:lstStyle/>
          <a:p>
            <a:pPr algn="ctr"/>
            <a:r>
              <a:rPr lang="en-US" dirty="0" smtClean="0"/>
              <a:t>1 instrument studies global </a:t>
            </a:r>
          </a:p>
          <a:p>
            <a:pPr algn="ctr"/>
            <a:r>
              <a:rPr lang="en-US" dirty="0" smtClean="0"/>
              <a:t>characteristics of the upper </a:t>
            </a:r>
            <a:r>
              <a:rPr lang="en-US" dirty="0"/>
              <a:t>atmosphere </a:t>
            </a:r>
            <a:r>
              <a:rPr lang="en-US" dirty="0" smtClean="0"/>
              <a:t>&amp; ionosphere.</a:t>
            </a:r>
            <a:endParaRPr lang="en-US" dirty="0"/>
          </a:p>
        </p:txBody>
      </p:sp>
      <p:sp>
        <p:nvSpPr>
          <p:cNvPr id="52" name="Rectangle 51"/>
          <p:cNvSpPr/>
          <p:nvPr/>
        </p:nvSpPr>
        <p:spPr>
          <a:xfrm>
            <a:off x="6108700" y="5827720"/>
            <a:ext cx="3035300" cy="923330"/>
          </a:xfrm>
          <a:prstGeom prst="rect">
            <a:avLst/>
          </a:prstGeom>
          <a:ln w="38100" cmpd="sng">
            <a:noFill/>
          </a:ln>
        </p:spPr>
        <p:txBody>
          <a:bodyPr wrap="square">
            <a:spAutoFit/>
          </a:bodyPr>
          <a:lstStyle/>
          <a:p>
            <a:pPr algn="ctr"/>
            <a:r>
              <a:rPr lang="en-US" dirty="0" smtClean="0"/>
              <a:t>1 instrument measures</a:t>
            </a:r>
          </a:p>
          <a:p>
            <a:pPr algn="ctr"/>
            <a:r>
              <a:rPr lang="en-US" dirty="0"/>
              <a:t>t</a:t>
            </a:r>
            <a:r>
              <a:rPr lang="en-US" dirty="0" smtClean="0"/>
              <a:t>he composition &amp; isotopes </a:t>
            </a:r>
          </a:p>
          <a:p>
            <a:pPr algn="ctr"/>
            <a:r>
              <a:rPr lang="en-US" dirty="0" smtClean="0"/>
              <a:t>of neutral gases and ions. </a:t>
            </a:r>
            <a:endParaRPr lang="en-US" dirty="0"/>
          </a:p>
        </p:txBody>
      </p:sp>
    </p:spTree>
    <p:extLst>
      <p:ext uri="{BB962C8B-B14F-4D97-AF65-F5344CB8AC3E}">
        <p14:creationId xmlns:p14="http://schemas.microsoft.com/office/powerpoint/2010/main" val="31392775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139591"/>
            <a:ext cx="9143999" cy="461665"/>
          </a:xfrm>
          <a:prstGeom prst="rect">
            <a:avLst/>
          </a:prstGeom>
          <a:noFill/>
        </p:spPr>
        <p:txBody>
          <a:bodyPr wrap="square" rtlCol="0">
            <a:spAutoFit/>
          </a:bodyPr>
          <a:lstStyle/>
          <a:p>
            <a:pPr algn="ctr"/>
            <a:r>
              <a:rPr lang="en-US" sz="2400" dirty="0" smtClean="0">
                <a:solidFill>
                  <a:srgbClr val="EEECE1"/>
                </a:solidFill>
                <a:latin typeface="Arial"/>
                <a:cs typeface="Arial"/>
              </a:rPr>
              <a:t>MAVEN Instrument “Glamour Shots”</a:t>
            </a:r>
            <a:endParaRPr lang="en-US" sz="2400" dirty="0">
              <a:solidFill>
                <a:srgbClr val="EEECE1"/>
              </a:solidFill>
              <a:latin typeface="Arial"/>
              <a:cs typeface="Arial"/>
            </a:endParaRPr>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27" y="2624668"/>
            <a:ext cx="3986150" cy="2129748"/>
          </a:xfrm>
          <a:prstGeom prst="rect">
            <a:avLst/>
          </a:prstGeom>
        </p:spPr>
      </p:pic>
      <p:grpSp>
        <p:nvGrpSpPr>
          <p:cNvPr id="31" name="Group 30"/>
          <p:cNvGrpSpPr/>
          <p:nvPr/>
        </p:nvGrpSpPr>
        <p:grpSpPr>
          <a:xfrm>
            <a:off x="18074" y="791621"/>
            <a:ext cx="9096294" cy="1795175"/>
            <a:chOff x="-47692" y="46001"/>
            <a:chExt cx="11092331" cy="2110663"/>
          </a:xfrm>
        </p:grpSpPr>
        <p:sp>
          <p:nvSpPr>
            <p:cNvPr id="32" name="Rectangle 31"/>
            <p:cNvSpPr/>
            <p:nvPr/>
          </p:nvSpPr>
          <p:spPr>
            <a:xfrm>
              <a:off x="-47692" y="90797"/>
              <a:ext cx="9144000" cy="461665"/>
            </a:xfrm>
            <a:prstGeom prst="rect">
              <a:avLst/>
            </a:prstGeom>
          </p:spPr>
          <p:txBody>
            <a:bodyPr wrap="square">
              <a:spAutoFit/>
            </a:bodyPr>
            <a:lstStyle/>
            <a:p>
              <a:pPr lvl="0"/>
              <a:endParaRPr lang="en-US" sz="1200" b="1" dirty="0" smtClean="0">
                <a:solidFill>
                  <a:srgbClr val="EEECE1"/>
                </a:solidFill>
              </a:endParaRPr>
            </a:p>
            <a:p>
              <a:pPr lvl="0"/>
              <a:endParaRPr lang="en-US" sz="1200" b="1" dirty="0">
                <a:solidFill>
                  <a:srgbClr val="EEECE1"/>
                </a:solidFill>
              </a:endParaRPr>
            </a:p>
          </p:txBody>
        </p:sp>
        <p:pic>
          <p:nvPicPr>
            <p:cNvPr id="33" name="Picture 3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317" y="90797"/>
              <a:ext cx="1913466" cy="2065867"/>
            </a:xfrm>
            <a:prstGeom prst="rect">
              <a:avLst/>
            </a:prstGeom>
          </p:spPr>
        </p:pic>
        <p:pic>
          <p:nvPicPr>
            <p:cNvPr id="34" name="Picture 3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74528" y="90797"/>
              <a:ext cx="1829416" cy="2065867"/>
            </a:xfrm>
            <a:prstGeom prst="rect">
              <a:avLst/>
            </a:prstGeom>
          </p:spPr>
        </p:pic>
        <p:pic>
          <p:nvPicPr>
            <p:cNvPr id="35" name="Picture 3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09089" y="90797"/>
              <a:ext cx="1977103" cy="2065598"/>
            </a:xfrm>
            <a:prstGeom prst="rect">
              <a:avLst/>
            </a:prstGeom>
          </p:spPr>
        </p:pic>
        <p:pic>
          <p:nvPicPr>
            <p:cNvPr id="36" name="Picture 35"/>
            <p:cNvPicPr>
              <a:picLocks noChangeAspect="1"/>
            </p:cNvPicPr>
            <p:nvPr/>
          </p:nvPicPr>
          <p:blipFill rotWithShape="1">
            <a:blip r:embed="rId7" cstate="screen">
              <a:extLst>
                <a:ext uri="{28A0092B-C50C-407E-A947-70E740481C1C}">
                  <a14:useLocalDpi xmlns:a14="http://schemas.microsoft.com/office/drawing/2010/main"/>
                </a:ext>
              </a:extLst>
            </a:blip>
            <a:srcRect t="-2171"/>
            <a:stretch/>
          </p:blipFill>
          <p:spPr>
            <a:xfrm>
              <a:off x="5954639" y="46001"/>
              <a:ext cx="2261073" cy="2108197"/>
            </a:xfrm>
            <a:prstGeom prst="rect">
              <a:avLst/>
            </a:prstGeom>
          </p:spPr>
        </p:pic>
        <p:pic>
          <p:nvPicPr>
            <p:cNvPr id="37" name="Picture 3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280404" y="90797"/>
              <a:ext cx="2764235" cy="2065599"/>
            </a:xfrm>
            <a:prstGeom prst="rect">
              <a:avLst/>
            </a:prstGeom>
          </p:spPr>
        </p:pic>
      </p:grpSp>
      <p:pic>
        <p:nvPicPr>
          <p:cNvPr id="38" name="Picture 3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459681" y="2633899"/>
            <a:ext cx="2652175" cy="2122251"/>
          </a:xfrm>
          <a:prstGeom prst="rect">
            <a:avLst/>
          </a:prstGeom>
        </p:spPr>
      </p:pic>
      <p:sp>
        <p:nvSpPr>
          <p:cNvPr id="39" name="Rectangle 38"/>
          <p:cNvSpPr/>
          <p:nvPr/>
        </p:nvSpPr>
        <p:spPr>
          <a:xfrm>
            <a:off x="541859" y="5479527"/>
            <a:ext cx="4673600" cy="1107996"/>
          </a:xfrm>
          <a:prstGeom prst="rect">
            <a:avLst/>
          </a:prstGeom>
        </p:spPr>
        <p:txBody>
          <a:bodyPr wrap="square">
            <a:spAutoFit/>
          </a:bodyPr>
          <a:lstStyle/>
          <a:p>
            <a:pPr marL="342900" indent="-342900">
              <a:buAutoNum type="arabicPeriod"/>
            </a:pPr>
            <a:r>
              <a:rPr lang="en-US" sz="1100" dirty="0" smtClean="0">
                <a:solidFill>
                  <a:schemeClr val="accent3">
                    <a:lumMod val="75000"/>
                  </a:schemeClr>
                </a:solidFill>
                <a:latin typeface="Arial"/>
                <a:cs typeface="Arial"/>
              </a:rPr>
              <a:t>Solar </a:t>
            </a:r>
            <a:r>
              <a:rPr lang="en-US" sz="1100" dirty="0">
                <a:solidFill>
                  <a:schemeClr val="accent3">
                    <a:lumMod val="75000"/>
                  </a:schemeClr>
                </a:solidFill>
                <a:latin typeface="Arial"/>
                <a:cs typeface="Arial"/>
              </a:rPr>
              <a:t>Wind Electron Analyzer </a:t>
            </a:r>
            <a:r>
              <a:rPr lang="en-US" sz="1100" dirty="0" smtClean="0">
                <a:solidFill>
                  <a:schemeClr val="accent3">
                    <a:lumMod val="75000"/>
                  </a:schemeClr>
                </a:solidFill>
                <a:latin typeface="Arial"/>
                <a:cs typeface="Arial"/>
              </a:rPr>
              <a:t>(</a:t>
            </a:r>
            <a:r>
              <a:rPr lang="en-US" sz="1100" dirty="0">
                <a:solidFill>
                  <a:schemeClr val="accent3">
                    <a:lumMod val="75000"/>
                  </a:schemeClr>
                </a:solidFill>
                <a:latin typeface="Arial"/>
                <a:cs typeface="Arial"/>
              </a:rPr>
              <a:t>SWEA) </a:t>
            </a:r>
            <a:endParaRPr lang="en-US" sz="1100" dirty="0" smtClean="0">
              <a:solidFill>
                <a:schemeClr val="accent3">
                  <a:lumMod val="75000"/>
                </a:schemeClr>
              </a:solidFill>
              <a:latin typeface="Arial"/>
              <a:cs typeface="Arial"/>
            </a:endParaRPr>
          </a:p>
          <a:p>
            <a:pPr marL="342900" indent="-342900">
              <a:buAutoNum type="arabicPeriod"/>
            </a:pPr>
            <a:r>
              <a:rPr lang="en-US" sz="1100" dirty="0">
                <a:solidFill>
                  <a:schemeClr val="accent3">
                    <a:lumMod val="75000"/>
                  </a:schemeClr>
                </a:solidFill>
                <a:latin typeface="Arial"/>
                <a:cs typeface="Arial"/>
              </a:rPr>
              <a:t>Solar Wind Ion Analyzer (SWIA) </a:t>
            </a:r>
            <a:endParaRPr lang="en-US" sz="1100" dirty="0" smtClean="0">
              <a:solidFill>
                <a:schemeClr val="accent3">
                  <a:lumMod val="75000"/>
                </a:schemeClr>
              </a:solidFill>
              <a:latin typeface="Arial"/>
              <a:cs typeface="Arial"/>
            </a:endParaRPr>
          </a:p>
          <a:p>
            <a:pPr marL="342900" indent="-342900">
              <a:buAutoNum type="arabicPeriod"/>
            </a:pPr>
            <a:r>
              <a:rPr lang="en-US" sz="1100" dirty="0">
                <a:solidFill>
                  <a:schemeClr val="accent3">
                    <a:lumMod val="75000"/>
                  </a:schemeClr>
                </a:solidFill>
                <a:latin typeface="Arial"/>
                <a:cs typeface="Arial"/>
              </a:rPr>
              <a:t>SupraThermal And Thermal Ion Composition (STATIC</a:t>
            </a:r>
            <a:r>
              <a:rPr lang="en-US" sz="1100" dirty="0" smtClean="0">
                <a:solidFill>
                  <a:schemeClr val="accent3">
                    <a:lumMod val="75000"/>
                  </a:schemeClr>
                </a:solidFill>
                <a:latin typeface="Arial"/>
                <a:cs typeface="Arial"/>
              </a:rPr>
              <a:t>)</a:t>
            </a:r>
          </a:p>
          <a:p>
            <a:pPr marL="342900" indent="-342900">
              <a:buAutoNum type="arabicPeriod"/>
            </a:pPr>
            <a:r>
              <a:rPr lang="en-US" sz="1100" dirty="0" smtClean="0">
                <a:solidFill>
                  <a:schemeClr val="accent3">
                    <a:lumMod val="75000"/>
                  </a:schemeClr>
                </a:solidFill>
                <a:latin typeface="Arial"/>
                <a:cs typeface="Arial"/>
              </a:rPr>
              <a:t>Solar </a:t>
            </a:r>
            <a:r>
              <a:rPr lang="en-US" sz="1100" dirty="0">
                <a:solidFill>
                  <a:schemeClr val="accent3">
                    <a:lumMod val="75000"/>
                  </a:schemeClr>
                </a:solidFill>
                <a:latin typeface="Arial"/>
                <a:cs typeface="Arial"/>
              </a:rPr>
              <a:t>Energetic Particle (SEP</a:t>
            </a:r>
            <a:r>
              <a:rPr lang="en-US" sz="1100" dirty="0" smtClean="0">
                <a:solidFill>
                  <a:schemeClr val="accent3">
                    <a:lumMod val="75000"/>
                  </a:schemeClr>
                </a:solidFill>
                <a:latin typeface="Arial"/>
                <a:cs typeface="Arial"/>
              </a:rPr>
              <a:t>)</a:t>
            </a:r>
          </a:p>
          <a:p>
            <a:pPr marL="342900" indent="-342900">
              <a:buFontTx/>
              <a:buAutoNum type="arabicPeriod"/>
            </a:pPr>
            <a:r>
              <a:rPr lang="en-US" sz="1100" dirty="0">
                <a:solidFill>
                  <a:schemeClr val="accent3">
                    <a:lumMod val="75000"/>
                  </a:schemeClr>
                </a:solidFill>
                <a:latin typeface="Arial"/>
                <a:cs typeface="Arial"/>
              </a:rPr>
              <a:t>Magnetometer (MAG) </a:t>
            </a:r>
          </a:p>
          <a:p>
            <a:pPr marL="342900" indent="-342900">
              <a:buAutoNum type="arabicPeriod"/>
            </a:pPr>
            <a:r>
              <a:rPr lang="en-US" sz="1100" dirty="0" smtClean="0">
                <a:solidFill>
                  <a:schemeClr val="accent3">
                    <a:lumMod val="75000"/>
                  </a:schemeClr>
                </a:solidFill>
                <a:latin typeface="Arial"/>
                <a:cs typeface="Arial"/>
              </a:rPr>
              <a:t>Langmuir </a:t>
            </a:r>
            <a:r>
              <a:rPr lang="en-US" sz="1100" dirty="0">
                <a:solidFill>
                  <a:schemeClr val="accent3">
                    <a:lumMod val="75000"/>
                  </a:schemeClr>
                </a:solidFill>
                <a:latin typeface="Arial"/>
                <a:cs typeface="Arial"/>
              </a:rPr>
              <a:t>Probe and Waves (LPW</a:t>
            </a:r>
            <a:r>
              <a:rPr lang="en-US" sz="1100" dirty="0" smtClean="0">
                <a:solidFill>
                  <a:schemeClr val="accent3">
                    <a:lumMod val="75000"/>
                  </a:schemeClr>
                </a:solidFill>
                <a:latin typeface="Arial"/>
                <a:cs typeface="Arial"/>
              </a:rPr>
              <a:t>)</a:t>
            </a:r>
          </a:p>
        </p:txBody>
      </p:sp>
      <p:sp>
        <p:nvSpPr>
          <p:cNvPr id="40" name="Rectangle 39"/>
          <p:cNvSpPr/>
          <p:nvPr/>
        </p:nvSpPr>
        <p:spPr>
          <a:xfrm>
            <a:off x="5056539" y="5479527"/>
            <a:ext cx="3535650" cy="861774"/>
          </a:xfrm>
          <a:prstGeom prst="rect">
            <a:avLst/>
          </a:prstGeom>
        </p:spPr>
        <p:txBody>
          <a:bodyPr wrap="none">
            <a:spAutoFit/>
          </a:bodyPr>
          <a:lstStyle/>
          <a:p>
            <a:pPr marL="228600" indent="-228600">
              <a:buAutoNum type="arabicPeriod" startAt="7"/>
            </a:pPr>
            <a:r>
              <a:rPr lang="en-US" sz="1100" dirty="0" smtClean="0">
                <a:solidFill>
                  <a:schemeClr val="tx2">
                    <a:lumMod val="20000"/>
                    <a:lumOff val="80000"/>
                  </a:schemeClr>
                </a:solidFill>
                <a:latin typeface="Arial"/>
                <a:cs typeface="Arial"/>
              </a:rPr>
              <a:t>Imaging </a:t>
            </a:r>
            <a:r>
              <a:rPr lang="en-US" sz="1100" dirty="0">
                <a:solidFill>
                  <a:schemeClr val="tx2">
                    <a:lumMod val="20000"/>
                    <a:lumOff val="80000"/>
                  </a:schemeClr>
                </a:solidFill>
                <a:latin typeface="Arial"/>
                <a:cs typeface="Arial"/>
              </a:rPr>
              <a:t>Ultraviolet Spectrometer (IUVS</a:t>
            </a:r>
            <a:r>
              <a:rPr lang="en-US" sz="1100" dirty="0" smtClean="0">
                <a:solidFill>
                  <a:schemeClr val="tx2">
                    <a:lumMod val="20000"/>
                    <a:lumOff val="80000"/>
                  </a:schemeClr>
                </a:solidFill>
                <a:latin typeface="Arial"/>
                <a:cs typeface="Arial"/>
              </a:rPr>
              <a:t>)</a:t>
            </a:r>
            <a:endParaRPr lang="en-US" sz="1100" dirty="0">
              <a:solidFill>
                <a:schemeClr val="tx2">
                  <a:lumMod val="20000"/>
                  <a:lumOff val="80000"/>
                </a:schemeClr>
              </a:solidFill>
              <a:latin typeface="Arial"/>
              <a:cs typeface="Arial"/>
            </a:endParaRPr>
          </a:p>
          <a:p>
            <a:pPr marL="228600" indent="-228600"/>
            <a:endParaRPr lang="en-US" sz="1400" dirty="0" smtClean="0">
              <a:solidFill>
                <a:srgbClr val="DDD9C3"/>
              </a:solidFill>
              <a:latin typeface="Arial"/>
              <a:cs typeface="Arial"/>
            </a:endParaRPr>
          </a:p>
          <a:p>
            <a:pPr marL="228600" indent="-228600"/>
            <a:endParaRPr lang="en-US" sz="1400" dirty="0">
              <a:solidFill>
                <a:srgbClr val="DDD9C3"/>
              </a:solidFill>
              <a:latin typeface="Arial"/>
              <a:cs typeface="Arial"/>
            </a:endParaRPr>
          </a:p>
          <a:p>
            <a:pPr marL="228600" indent="-228600"/>
            <a:r>
              <a:rPr lang="en-US" sz="1100" dirty="0" smtClean="0">
                <a:solidFill>
                  <a:srgbClr val="FDEC97"/>
                </a:solidFill>
                <a:latin typeface="Arial"/>
                <a:cs typeface="Arial"/>
              </a:rPr>
              <a:t>8.	Neutral </a:t>
            </a:r>
            <a:r>
              <a:rPr lang="en-US" sz="1100" dirty="0">
                <a:solidFill>
                  <a:srgbClr val="FDEC97"/>
                </a:solidFill>
                <a:latin typeface="Arial"/>
                <a:cs typeface="Arial"/>
              </a:rPr>
              <a:t>Gas and Ion Mass Spectrometer (NGIMS) </a:t>
            </a:r>
          </a:p>
        </p:txBody>
      </p:sp>
      <p:sp>
        <p:nvSpPr>
          <p:cNvPr id="41" name="Rectangle 40"/>
          <p:cNvSpPr/>
          <p:nvPr/>
        </p:nvSpPr>
        <p:spPr>
          <a:xfrm>
            <a:off x="507511" y="5181599"/>
            <a:ext cx="3607282" cy="276999"/>
          </a:xfrm>
          <a:prstGeom prst="rect">
            <a:avLst/>
          </a:prstGeom>
        </p:spPr>
        <p:txBody>
          <a:bodyPr wrap="square">
            <a:spAutoFit/>
          </a:bodyPr>
          <a:lstStyle/>
          <a:p>
            <a:pPr algn="ctr"/>
            <a:r>
              <a:rPr lang="en-US" sz="1200" b="1" dirty="0">
                <a:solidFill>
                  <a:schemeClr val="accent3">
                    <a:lumMod val="75000"/>
                  </a:schemeClr>
                </a:solidFill>
                <a:latin typeface="Arial"/>
                <a:cs typeface="Arial"/>
              </a:rPr>
              <a:t>Particles and </a:t>
            </a:r>
            <a:r>
              <a:rPr lang="en-US" sz="1200" b="1" dirty="0" smtClean="0">
                <a:solidFill>
                  <a:schemeClr val="accent3">
                    <a:lumMod val="75000"/>
                  </a:schemeClr>
                </a:solidFill>
                <a:latin typeface="Arial"/>
                <a:cs typeface="Arial"/>
              </a:rPr>
              <a:t>Fields</a:t>
            </a:r>
            <a:endParaRPr lang="en-US" sz="1200" dirty="0">
              <a:solidFill>
                <a:schemeClr val="accent3">
                  <a:lumMod val="75000"/>
                </a:schemeClr>
              </a:solidFill>
              <a:latin typeface="Arial"/>
              <a:cs typeface="Arial"/>
            </a:endParaRPr>
          </a:p>
        </p:txBody>
      </p:sp>
      <p:sp>
        <p:nvSpPr>
          <p:cNvPr id="42" name="Rectangle 41"/>
          <p:cNvSpPr/>
          <p:nvPr/>
        </p:nvSpPr>
        <p:spPr>
          <a:xfrm>
            <a:off x="5214087" y="5181599"/>
            <a:ext cx="3220555" cy="276999"/>
          </a:xfrm>
          <a:prstGeom prst="rect">
            <a:avLst/>
          </a:prstGeom>
        </p:spPr>
        <p:txBody>
          <a:bodyPr wrap="square">
            <a:spAutoFit/>
          </a:bodyPr>
          <a:lstStyle/>
          <a:p>
            <a:pPr algn="ctr"/>
            <a:r>
              <a:rPr lang="en-US" sz="1200" b="1" dirty="0">
                <a:solidFill>
                  <a:srgbClr val="C6D9F1"/>
                </a:solidFill>
                <a:latin typeface="Arial"/>
                <a:cs typeface="Arial"/>
              </a:rPr>
              <a:t>Remote </a:t>
            </a:r>
            <a:r>
              <a:rPr lang="en-US" sz="1200" b="1" dirty="0" smtClean="0">
                <a:solidFill>
                  <a:srgbClr val="C6D9F1"/>
                </a:solidFill>
                <a:latin typeface="Arial"/>
                <a:cs typeface="Arial"/>
              </a:rPr>
              <a:t>Sensing</a:t>
            </a:r>
            <a:endParaRPr lang="en-US" sz="1200" dirty="0">
              <a:solidFill>
                <a:srgbClr val="C6D9F1"/>
              </a:solidFill>
              <a:latin typeface="Arial"/>
              <a:cs typeface="Arial"/>
            </a:endParaRPr>
          </a:p>
        </p:txBody>
      </p:sp>
      <p:sp>
        <p:nvSpPr>
          <p:cNvPr id="43" name="Rectangle 42"/>
          <p:cNvSpPr/>
          <p:nvPr/>
        </p:nvSpPr>
        <p:spPr>
          <a:xfrm>
            <a:off x="6235989" y="5833523"/>
            <a:ext cx="1176749" cy="276999"/>
          </a:xfrm>
          <a:prstGeom prst="rect">
            <a:avLst/>
          </a:prstGeom>
        </p:spPr>
        <p:txBody>
          <a:bodyPr wrap="none">
            <a:spAutoFit/>
          </a:bodyPr>
          <a:lstStyle/>
          <a:p>
            <a:pPr algn="ctr"/>
            <a:r>
              <a:rPr lang="en-US" sz="1200" b="1" dirty="0" smtClean="0">
                <a:solidFill>
                  <a:srgbClr val="FDEC97"/>
                </a:solidFill>
                <a:latin typeface="Arial"/>
                <a:cs typeface="Arial"/>
              </a:rPr>
              <a:t>Spectrometer </a:t>
            </a:r>
            <a:endParaRPr lang="en-US" sz="1200" dirty="0">
              <a:solidFill>
                <a:srgbClr val="FDEC97"/>
              </a:solidFill>
              <a:latin typeface="Arial"/>
              <a:cs typeface="Arial"/>
            </a:endParaRPr>
          </a:p>
        </p:txBody>
      </p:sp>
      <p:sp>
        <p:nvSpPr>
          <p:cNvPr id="44" name="TextBox 43"/>
          <p:cNvSpPr txBox="1"/>
          <p:nvPr/>
        </p:nvSpPr>
        <p:spPr>
          <a:xfrm>
            <a:off x="1303869" y="2218266"/>
            <a:ext cx="301660" cy="369332"/>
          </a:xfrm>
          <a:prstGeom prst="rect">
            <a:avLst/>
          </a:prstGeom>
          <a:solidFill>
            <a:schemeClr val="accent3"/>
          </a:solidFill>
        </p:spPr>
        <p:txBody>
          <a:bodyPr wrap="none" rtlCol="0">
            <a:spAutoFit/>
          </a:bodyPr>
          <a:lstStyle/>
          <a:p>
            <a:r>
              <a:rPr lang="en-US" dirty="0" smtClean="0">
                <a:solidFill>
                  <a:schemeClr val="bg2"/>
                </a:solidFill>
              </a:rPr>
              <a:t>1</a:t>
            </a:r>
            <a:endParaRPr lang="en-US" dirty="0">
              <a:solidFill>
                <a:schemeClr val="bg2"/>
              </a:solidFill>
            </a:endParaRPr>
          </a:p>
        </p:txBody>
      </p:sp>
      <p:sp>
        <p:nvSpPr>
          <p:cNvPr id="45" name="TextBox 44"/>
          <p:cNvSpPr txBox="1"/>
          <p:nvPr/>
        </p:nvSpPr>
        <p:spPr>
          <a:xfrm>
            <a:off x="2878641" y="2218266"/>
            <a:ext cx="301660" cy="369332"/>
          </a:xfrm>
          <a:prstGeom prst="rect">
            <a:avLst/>
          </a:prstGeom>
          <a:solidFill>
            <a:srgbClr val="9BBB59"/>
          </a:solidFill>
        </p:spPr>
        <p:txBody>
          <a:bodyPr wrap="none" rtlCol="0">
            <a:spAutoFit/>
          </a:bodyPr>
          <a:lstStyle/>
          <a:p>
            <a:r>
              <a:rPr lang="en-US" dirty="0" smtClean="0">
                <a:solidFill>
                  <a:schemeClr val="bg2"/>
                </a:solidFill>
              </a:rPr>
              <a:t>2</a:t>
            </a:r>
            <a:endParaRPr lang="en-US" dirty="0">
              <a:solidFill>
                <a:schemeClr val="bg2"/>
              </a:solidFill>
            </a:endParaRPr>
          </a:p>
        </p:txBody>
      </p:sp>
      <p:sp>
        <p:nvSpPr>
          <p:cNvPr id="46" name="TextBox 45"/>
          <p:cNvSpPr txBox="1"/>
          <p:nvPr/>
        </p:nvSpPr>
        <p:spPr>
          <a:xfrm>
            <a:off x="4580411" y="2218266"/>
            <a:ext cx="301660" cy="369332"/>
          </a:xfrm>
          <a:prstGeom prst="rect">
            <a:avLst/>
          </a:prstGeom>
          <a:solidFill>
            <a:srgbClr val="9BBB59"/>
          </a:solidFill>
        </p:spPr>
        <p:txBody>
          <a:bodyPr wrap="none" rtlCol="0">
            <a:spAutoFit/>
          </a:bodyPr>
          <a:lstStyle/>
          <a:p>
            <a:r>
              <a:rPr lang="en-US" dirty="0" smtClean="0">
                <a:solidFill>
                  <a:schemeClr val="bg2"/>
                </a:solidFill>
              </a:rPr>
              <a:t>3</a:t>
            </a:r>
            <a:endParaRPr lang="en-US" dirty="0">
              <a:solidFill>
                <a:schemeClr val="bg2"/>
              </a:solidFill>
            </a:endParaRPr>
          </a:p>
        </p:txBody>
      </p:sp>
      <p:sp>
        <p:nvSpPr>
          <p:cNvPr id="47" name="TextBox 46"/>
          <p:cNvSpPr txBox="1"/>
          <p:nvPr/>
        </p:nvSpPr>
        <p:spPr>
          <a:xfrm>
            <a:off x="6493875" y="2214033"/>
            <a:ext cx="301660" cy="369332"/>
          </a:xfrm>
          <a:prstGeom prst="rect">
            <a:avLst/>
          </a:prstGeom>
          <a:solidFill>
            <a:srgbClr val="9BBB59"/>
          </a:solidFill>
        </p:spPr>
        <p:txBody>
          <a:bodyPr wrap="none" rtlCol="0">
            <a:spAutoFit/>
          </a:bodyPr>
          <a:lstStyle/>
          <a:p>
            <a:r>
              <a:rPr lang="en-US" dirty="0" smtClean="0">
                <a:solidFill>
                  <a:schemeClr val="bg2"/>
                </a:solidFill>
              </a:rPr>
              <a:t>4</a:t>
            </a:r>
            <a:endParaRPr lang="en-US" dirty="0">
              <a:solidFill>
                <a:schemeClr val="bg2"/>
              </a:solidFill>
            </a:endParaRPr>
          </a:p>
        </p:txBody>
      </p:sp>
      <p:sp>
        <p:nvSpPr>
          <p:cNvPr id="48" name="TextBox 47"/>
          <p:cNvSpPr txBox="1"/>
          <p:nvPr/>
        </p:nvSpPr>
        <p:spPr>
          <a:xfrm>
            <a:off x="8812711" y="2218266"/>
            <a:ext cx="301660" cy="369332"/>
          </a:xfrm>
          <a:prstGeom prst="rect">
            <a:avLst/>
          </a:prstGeom>
          <a:solidFill>
            <a:srgbClr val="9BBB59"/>
          </a:solidFill>
        </p:spPr>
        <p:txBody>
          <a:bodyPr wrap="none" rtlCol="0">
            <a:spAutoFit/>
          </a:bodyPr>
          <a:lstStyle/>
          <a:p>
            <a:r>
              <a:rPr lang="en-US" dirty="0" smtClean="0"/>
              <a:t>5</a:t>
            </a:r>
            <a:endParaRPr lang="en-US" dirty="0"/>
          </a:p>
        </p:txBody>
      </p:sp>
      <p:sp>
        <p:nvSpPr>
          <p:cNvPr id="49" name="TextBox 48"/>
          <p:cNvSpPr txBox="1"/>
          <p:nvPr/>
        </p:nvSpPr>
        <p:spPr>
          <a:xfrm>
            <a:off x="3708405" y="4381497"/>
            <a:ext cx="301660" cy="369332"/>
          </a:xfrm>
          <a:prstGeom prst="rect">
            <a:avLst/>
          </a:prstGeom>
          <a:solidFill>
            <a:srgbClr val="9BBB59"/>
          </a:solidFill>
        </p:spPr>
        <p:txBody>
          <a:bodyPr wrap="none" rtlCol="0">
            <a:spAutoFit/>
          </a:bodyPr>
          <a:lstStyle/>
          <a:p>
            <a:r>
              <a:rPr lang="en-US" dirty="0" smtClean="0">
                <a:solidFill>
                  <a:schemeClr val="bg2"/>
                </a:solidFill>
              </a:rPr>
              <a:t>6</a:t>
            </a:r>
            <a:endParaRPr lang="en-US" dirty="0">
              <a:solidFill>
                <a:schemeClr val="bg2"/>
              </a:solidFill>
            </a:endParaRPr>
          </a:p>
        </p:txBody>
      </p:sp>
      <p:sp>
        <p:nvSpPr>
          <p:cNvPr id="50" name="TextBox 49"/>
          <p:cNvSpPr txBox="1"/>
          <p:nvPr/>
        </p:nvSpPr>
        <p:spPr>
          <a:xfrm>
            <a:off x="8812709" y="4392082"/>
            <a:ext cx="301660" cy="369332"/>
          </a:xfrm>
          <a:prstGeom prst="rect">
            <a:avLst/>
          </a:prstGeom>
          <a:solidFill>
            <a:srgbClr val="FDEC97"/>
          </a:solidFill>
        </p:spPr>
        <p:txBody>
          <a:bodyPr wrap="none" rtlCol="0">
            <a:spAutoFit/>
          </a:bodyPr>
          <a:lstStyle/>
          <a:p>
            <a:r>
              <a:rPr lang="en-US" dirty="0" smtClean="0">
                <a:solidFill>
                  <a:srgbClr val="000000"/>
                </a:solidFill>
              </a:rPr>
              <a:t>8</a:t>
            </a:r>
            <a:endParaRPr lang="en-US" dirty="0">
              <a:solidFill>
                <a:srgbClr val="000000"/>
              </a:solidFill>
            </a:endParaRPr>
          </a:p>
        </p:txBody>
      </p:sp>
      <p:pic>
        <p:nvPicPr>
          <p:cNvPr id="51" name="Picture 5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051300" y="2628900"/>
            <a:ext cx="2374900" cy="2120428"/>
          </a:xfrm>
          <a:prstGeom prst="rect">
            <a:avLst/>
          </a:prstGeom>
        </p:spPr>
      </p:pic>
      <p:sp>
        <p:nvSpPr>
          <p:cNvPr id="52" name="TextBox 51"/>
          <p:cNvSpPr txBox="1"/>
          <p:nvPr/>
        </p:nvSpPr>
        <p:spPr>
          <a:xfrm>
            <a:off x="6125637" y="4373032"/>
            <a:ext cx="301660" cy="369332"/>
          </a:xfrm>
          <a:prstGeom prst="rect">
            <a:avLst/>
          </a:prstGeom>
          <a:solidFill>
            <a:schemeClr val="tx2">
              <a:lumMod val="20000"/>
              <a:lumOff val="80000"/>
            </a:schemeClr>
          </a:solidFill>
        </p:spPr>
        <p:txBody>
          <a:bodyPr wrap="none" rtlCol="0">
            <a:spAutoFit/>
          </a:bodyPr>
          <a:lstStyle/>
          <a:p>
            <a:r>
              <a:rPr lang="en-US" dirty="0" smtClean="0">
                <a:solidFill>
                  <a:srgbClr val="000000"/>
                </a:solidFill>
              </a:rPr>
              <a:t>7</a:t>
            </a:r>
            <a:endParaRPr lang="en-US" dirty="0">
              <a:solidFill>
                <a:srgbClr val="000000"/>
              </a:solidFill>
            </a:endParaRPr>
          </a:p>
        </p:txBody>
      </p:sp>
    </p:spTree>
    <p:extLst>
      <p:ext uri="{BB962C8B-B14F-4D97-AF65-F5344CB8AC3E}">
        <p14:creationId xmlns:p14="http://schemas.microsoft.com/office/powerpoint/2010/main" val="28554191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Mars_atmospheric_profile_sample07.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90437"/>
            <a:ext cx="9144000" cy="5867563"/>
          </a:xfrm>
          <a:prstGeom prst="rect">
            <a:avLst/>
          </a:prstGeom>
        </p:spPr>
      </p:pic>
      <p:sp>
        <p:nvSpPr>
          <p:cNvPr id="24" name="Rectangle 23"/>
          <p:cNvSpPr/>
          <p:nvPr/>
        </p:nvSpPr>
        <p:spPr>
          <a:xfrm>
            <a:off x="59267" y="0"/>
            <a:ext cx="9025466" cy="1200328"/>
          </a:xfrm>
          <a:prstGeom prst="rect">
            <a:avLst/>
          </a:prstGeom>
        </p:spPr>
        <p:txBody>
          <a:bodyPr wrap="square">
            <a:spAutoFit/>
          </a:bodyPr>
          <a:lstStyle/>
          <a:p>
            <a:pPr algn="ctr"/>
            <a:r>
              <a:rPr lang="en-US" sz="2400" dirty="0">
                <a:solidFill>
                  <a:srgbClr val="EEECE1"/>
                </a:solidFill>
                <a:latin typeface="Arial"/>
                <a:cs typeface="Arial"/>
              </a:rPr>
              <a:t>By scanning low and high in the upper atmosphere, </a:t>
            </a:r>
          </a:p>
          <a:p>
            <a:pPr algn="ctr"/>
            <a:r>
              <a:rPr lang="en-US" sz="2400" dirty="0">
                <a:solidFill>
                  <a:srgbClr val="EEECE1"/>
                </a:solidFill>
                <a:latin typeface="Arial"/>
                <a:cs typeface="Arial"/>
              </a:rPr>
              <a:t>MAVEN instruments will measure how the composition </a:t>
            </a:r>
          </a:p>
          <a:p>
            <a:pPr algn="ctr"/>
            <a:r>
              <a:rPr lang="en-US" sz="2400" dirty="0">
                <a:solidFill>
                  <a:srgbClr val="EEECE1"/>
                </a:solidFill>
                <a:latin typeface="Arial"/>
                <a:cs typeface="Arial"/>
              </a:rPr>
              <a:t>of the atmosphere varies with </a:t>
            </a:r>
            <a:r>
              <a:rPr lang="en-US" sz="2400" dirty="0" smtClean="0">
                <a:solidFill>
                  <a:srgbClr val="EEECE1"/>
                </a:solidFill>
                <a:latin typeface="Arial"/>
                <a:cs typeface="Arial"/>
              </a:rPr>
              <a:t>altitude.</a:t>
            </a:r>
            <a:endParaRPr lang="en-US" sz="2400" dirty="0"/>
          </a:p>
        </p:txBody>
      </p:sp>
    </p:spTree>
    <p:extLst>
      <p:ext uri="{BB962C8B-B14F-4D97-AF65-F5344CB8AC3E}">
        <p14:creationId xmlns:p14="http://schemas.microsoft.com/office/powerpoint/2010/main" val="28945497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6708"/>
            <a:ext cx="9144000" cy="830997"/>
          </a:xfrm>
          <a:prstGeom prst="rect">
            <a:avLst/>
          </a:prstGeom>
        </p:spPr>
        <p:txBody>
          <a:bodyPr wrap="square">
            <a:spAutoFit/>
          </a:bodyPr>
          <a:lstStyle/>
          <a:p>
            <a:pPr algn="ctr"/>
            <a:r>
              <a:rPr lang="en-US" sz="2400" dirty="0" smtClean="0">
                <a:solidFill>
                  <a:schemeClr val="bg2"/>
                </a:solidFill>
                <a:latin typeface="Arial"/>
                <a:cs typeface="Arial"/>
              </a:rPr>
              <a:t>MAVEN will compare its measurements with data collected </a:t>
            </a:r>
          </a:p>
          <a:p>
            <a:pPr algn="ctr"/>
            <a:r>
              <a:rPr lang="en-US" sz="2400" dirty="0" smtClean="0">
                <a:solidFill>
                  <a:schemeClr val="bg2"/>
                </a:solidFill>
                <a:latin typeface="Arial"/>
                <a:cs typeface="Arial"/>
              </a:rPr>
              <a:t>by the Curiosity rover on the lower atmosphere.</a:t>
            </a:r>
            <a:endParaRPr lang="en-US" sz="2400" dirty="0">
              <a:solidFill>
                <a:schemeClr val="bg2"/>
              </a:solidFill>
              <a:latin typeface="Arial"/>
              <a:cs typeface="Aria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5100" y="1879600"/>
            <a:ext cx="4641587" cy="4381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tmospheric_composition_sample03_black.png"/>
          <p:cNvPicPr>
            <a:picLocks noChangeAspect="1"/>
          </p:cNvPicPr>
          <p:nvPr/>
        </p:nvPicPr>
        <p:blipFill rotWithShape="1">
          <a:blip r:embed="rId4" cstate="screen">
            <a:extLst>
              <a:ext uri="{28A0092B-C50C-407E-A947-70E740481C1C}">
                <a14:useLocalDpi xmlns:a14="http://schemas.microsoft.com/office/drawing/2010/main"/>
              </a:ext>
            </a:extLst>
          </a:blip>
          <a:srcRect t="16228"/>
          <a:stretch/>
        </p:blipFill>
        <p:spPr>
          <a:xfrm>
            <a:off x="2324854" y="1854200"/>
            <a:ext cx="6742946" cy="4521200"/>
          </a:xfrm>
          <a:prstGeom prst="rect">
            <a:avLst/>
          </a:prstGeom>
        </p:spPr>
      </p:pic>
    </p:spTree>
    <p:extLst>
      <p:ext uri="{BB962C8B-B14F-4D97-AF65-F5344CB8AC3E}">
        <p14:creationId xmlns:p14="http://schemas.microsoft.com/office/powerpoint/2010/main" val="6003581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598" y="135464"/>
            <a:ext cx="9004300" cy="830997"/>
          </a:xfrm>
          <a:prstGeom prst="rect">
            <a:avLst/>
          </a:prstGeom>
        </p:spPr>
        <p:txBody>
          <a:bodyPr wrap="square">
            <a:spAutoFit/>
          </a:bodyPr>
          <a:lstStyle/>
          <a:p>
            <a:pPr algn="ctr"/>
            <a:r>
              <a:rPr lang="en-US" sz="2400" dirty="0" smtClean="0">
                <a:solidFill>
                  <a:srgbClr val="EEECE1"/>
                </a:solidFill>
                <a:latin typeface="Arial"/>
                <a:cs typeface="Arial"/>
              </a:rPr>
              <a:t>MAVEN and Curiosity measure the amounts of different kinds </a:t>
            </a:r>
          </a:p>
          <a:p>
            <a:pPr algn="ctr"/>
            <a:r>
              <a:rPr lang="en-US" sz="2400" dirty="0" smtClean="0">
                <a:solidFill>
                  <a:srgbClr val="EEECE1"/>
                </a:solidFill>
                <a:latin typeface="Arial"/>
                <a:cs typeface="Arial"/>
              </a:rPr>
              <a:t>of atoms, ions, and isotopes to calculate escape rates.</a:t>
            </a:r>
            <a:endParaRPr lang="en-US" sz="2400" dirty="0">
              <a:solidFill>
                <a:srgbClr val="EEECE1"/>
              </a:solidFill>
              <a:latin typeface="Arial"/>
              <a:cs typeface="Arial"/>
            </a:endParaRPr>
          </a:p>
        </p:txBody>
      </p:sp>
      <p:sp>
        <p:nvSpPr>
          <p:cNvPr id="5" name="Rectangle 4"/>
          <p:cNvSpPr/>
          <p:nvPr/>
        </p:nvSpPr>
        <p:spPr>
          <a:xfrm>
            <a:off x="97369" y="6048718"/>
            <a:ext cx="9004300" cy="707886"/>
          </a:xfrm>
          <a:prstGeom prst="rect">
            <a:avLst/>
          </a:prstGeom>
        </p:spPr>
        <p:txBody>
          <a:bodyPr wrap="square">
            <a:spAutoFit/>
          </a:bodyPr>
          <a:lstStyle/>
          <a:p>
            <a:pPr algn="ctr"/>
            <a:r>
              <a:rPr lang="en-US" sz="2000" dirty="0" smtClean="0">
                <a:solidFill>
                  <a:srgbClr val="FAA65C"/>
                </a:solidFill>
                <a:latin typeface="Arial"/>
                <a:cs typeface="Arial"/>
              </a:rPr>
              <a:t>Hotter, lighter particles escape much faster. </a:t>
            </a:r>
          </a:p>
          <a:p>
            <a:pPr algn="ctr"/>
            <a:r>
              <a:rPr lang="en-US" sz="2000" dirty="0" smtClean="0">
                <a:solidFill>
                  <a:srgbClr val="FAA65C"/>
                </a:solidFill>
                <a:latin typeface="Arial"/>
                <a:cs typeface="Arial"/>
              </a:rPr>
              <a:t>Argon especially helps determine atmospheric loss.</a:t>
            </a:r>
            <a:endParaRPr lang="en-US" sz="2000" dirty="0">
              <a:solidFill>
                <a:srgbClr val="FAA65C"/>
              </a:solidFill>
              <a:latin typeface="Arial"/>
              <a:cs typeface="Arial"/>
            </a:endParaRPr>
          </a:p>
        </p:txBody>
      </p:sp>
      <p:pic>
        <p:nvPicPr>
          <p:cNvPr id="3" name="Picture 2" descr="argon_ratios_sample03_black[1].png"/>
          <p:cNvPicPr>
            <a:picLocks noChangeAspect="1"/>
          </p:cNvPicPr>
          <p:nvPr/>
        </p:nvPicPr>
        <p:blipFill rotWithShape="1">
          <a:blip r:embed="rId3" cstate="screen">
            <a:extLst>
              <a:ext uri="{28A0092B-C50C-407E-A947-70E740481C1C}">
                <a14:useLocalDpi xmlns:a14="http://schemas.microsoft.com/office/drawing/2010/main"/>
              </a:ext>
            </a:extLst>
          </a:blip>
          <a:srcRect t="15684" b="4539"/>
          <a:stretch/>
        </p:blipFill>
        <p:spPr>
          <a:xfrm>
            <a:off x="1028701" y="1380950"/>
            <a:ext cx="7162800" cy="4511039"/>
          </a:xfrm>
          <a:prstGeom prst="rect">
            <a:avLst/>
          </a:prstGeom>
        </p:spPr>
      </p:pic>
    </p:spTree>
    <p:extLst>
      <p:ext uri="{BB962C8B-B14F-4D97-AF65-F5344CB8AC3E}">
        <p14:creationId xmlns:p14="http://schemas.microsoft.com/office/powerpoint/2010/main" val="33616062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1203910" y="1677974"/>
            <a:ext cx="6775925" cy="3842948"/>
            <a:chOff x="1278106" y="864052"/>
            <a:chExt cx="6381902" cy="3619479"/>
          </a:xfrm>
        </p:grpSpPr>
        <p:pic>
          <p:nvPicPr>
            <p:cNvPr id="4" name="Picture 4" descr="maven08_A copy"/>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517629">
              <a:off x="1278106" y="864052"/>
              <a:ext cx="6381902" cy="361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p:cNvSpPr txBox="1">
              <a:spLocks noChangeArrowheads="1"/>
            </p:cNvSpPr>
            <p:nvPr/>
          </p:nvSpPr>
          <p:spPr bwMode="auto">
            <a:xfrm>
              <a:off x="5450854" y="4145707"/>
              <a:ext cx="1785390" cy="2608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smtClean="0">
                  <a:solidFill>
                    <a:schemeClr val="accent6">
                      <a:lumMod val="75000"/>
                    </a:schemeClr>
                  </a:solidFill>
                </a:rPr>
                <a:t>Fixed High Gain Antenna</a:t>
              </a:r>
              <a:endParaRPr lang="en-US" sz="1200" dirty="0">
                <a:solidFill>
                  <a:schemeClr val="accent6">
                    <a:lumMod val="75000"/>
                  </a:schemeClr>
                </a:solidFill>
              </a:endParaRPr>
            </a:p>
          </p:txBody>
        </p:sp>
        <p:cxnSp>
          <p:nvCxnSpPr>
            <p:cNvPr id="6" name="Straight Arrow Connector 7"/>
            <p:cNvCxnSpPr>
              <a:cxnSpLocks noChangeShapeType="1"/>
            </p:cNvCxnSpPr>
            <p:nvPr/>
          </p:nvCxnSpPr>
          <p:spPr bwMode="auto">
            <a:xfrm flipH="1" flipV="1">
              <a:off x="4657669" y="3390415"/>
              <a:ext cx="749588" cy="797434"/>
            </a:xfrm>
            <a:prstGeom prst="straightConnector1">
              <a:avLst/>
            </a:prstGeom>
            <a:noFill/>
            <a:ln w="9525">
              <a:solidFill>
                <a:srgbClr val="E46C0A"/>
              </a:solidFill>
              <a:round/>
              <a:headEnd/>
              <a:tailEnd type="arrow" w="med" len="med"/>
            </a:ln>
            <a:extLst>
              <a:ext uri="{909E8E84-426E-40DD-AFC4-6F175D3DCCD1}">
                <a14:hiddenFill xmlns:a14="http://schemas.microsoft.com/office/drawing/2010/main">
                  <a:noFill/>
                </a14:hiddenFill>
              </a:ext>
            </a:extLst>
          </p:spPr>
        </p:cxnSp>
        <p:sp>
          <p:nvSpPr>
            <p:cNvPr id="9" name="TextBox 11"/>
            <p:cNvSpPr txBox="1">
              <a:spLocks noChangeArrowheads="1"/>
            </p:cNvSpPr>
            <p:nvPr/>
          </p:nvSpPr>
          <p:spPr bwMode="auto">
            <a:xfrm>
              <a:off x="5473663" y="2009990"/>
              <a:ext cx="1197068" cy="26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smtClean="0">
                  <a:solidFill>
                    <a:srgbClr val="E46C0A"/>
                  </a:solidFill>
                </a:rPr>
                <a:t>Electra (behind)</a:t>
              </a:r>
              <a:endParaRPr lang="en-US" sz="1200" dirty="0">
                <a:solidFill>
                  <a:srgbClr val="E46C0A"/>
                </a:solidFill>
              </a:endParaRPr>
            </a:p>
          </p:txBody>
        </p:sp>
        <p:cxnSp>
          <p:nvCxnSpPr>
            <p:cNvPr id="10" name="Straight Arrow Connector 12"/>
            <p:cNvCxnSpPr>
              <a:cxnSpLocks noChangeShapeType="1"/>
            </p:cNvCxnSpPr>
            <p:nvPr/>
          </p:nvCxnSpPr>
          <p:spPr bwMode="auto">
            <a:xfrm flipH="1">
              <a:off x="5136131" y="2242114"/>
              <a:ext cx="303023" cy="159486"/>
            </a:xfrm>
            <a:prstGeom prst="straightConnector1">
              <a:avLst/>
            </a:prstGeom>
            <a:noFill/>
            <a:ln w="9525">
              <a:solidFill>
                <a:schemeClr val="accent6">
                  <a:lumMod val="75000"/>
                </a:schemeClr>
              </a:solidFill>
              <a:round/>
              <a:headEnd/>
              <a:tailEnd type="arrow" w="med" len="med"/>
            </a:ln>
            <a:extLst>
              <a:ext uri="{909E8E84-426E-40DD-AFC4-6F175D3DCCD1}">
                <a14:hiddenFill xmlns:a14="http://schemas.microsoft.com/office/drawing/2010/main">
                  <a:noFill/>
                </a14:hiddenFill>
              </a:ext>
            </a:extLst>
          </p:spPr>
        </p:cxnSp>
      </p:grpSp>
      <p:sp>
        <p:nvSpPr>
          <p:cNvPr id="3" name="TextBox 2"/>
          <p:cNvSpPr txBox="1"/>
          <p:nvPr/>
        </p:nvSpPr>
        <p:spPr>
          <a:xfrm>
            <a:off x="1" y="186266"/>
            <a:ext cx="9143999" cy="830997"/>
          </a:xfrm>
          <a:prstGeom prst="rect">
            <a:avLst/>
          </a:prstGeom>
          <a:noFill/>
          <a:ln>
            <a:noFill/>
          </a:ln>
        </p:spPr>
        <p:txBody>
          <a:bodyPr wrap="square" rtlCol="0">
            <a:spAutoFit/>
          </a:bodyPr>
          <a:lstStyle/>
          <a:p>
            <a:pPr algn="ctr"/>
            <a:r>
              <a:rPr lang="en-US" sz="2400" dirty="0" smtClean="0">
                <a:solidFill>
                  <a:srgbClr val="EEECE1"/>
                </a:solidFill>
                <a:latin typeface="Arial"/>
                <a:cs typeface="Arial"/>
              </a:rPr>
              <a:t>MAVEN </a:t>
            </a:r>
            <a:r>
              <a:rPr lang="en-US" sz="2400" dirty="0" smtClean="0">
                <a:solidFill>
                  <a:schemeClr val="accent6">
                    <a:lumMod val="75000"/>
                  </a:schemeClr>
                </a:solidFill>
                <a:latin typeface="Arial"/>
                <a:cs typeface="Arial"/>
              </a:rPr>
              <a:t>communications</a:t>
            </a:r>
            <a:r>
              <a:rPr lang="en-US" sz="2400" dirty="0" smtClean="0">
                <a:solidFill>
                  <a:srgbClr val="EEECE1"/>
                </a:solidFill>
                <a:latin typeface="Arial"/>
                <a:cs typeface="Arial"/>
              </a:rPr>
              <a:t> and </a:t>
            </a:r>
            <a:r>
              <a:rPr lang="en-US" sz="2400" dirty="0" smtClean="0">
                <a:solidFill>
                  <a:schemeClr val="accent1"/>
                </a:solidFill>
                <a:latin typeface="Arial"/>
                <a:cs typeface="Arial"/>
              </a:rPr>
              <a:t>powe</a:t>
            </a:r>
            <a:r>
              <a:rPr lang="en-US" sz="2400" dirty="0" smtClean="0">
                <a:solidFill>
                  <a:srgbClr val="4F81BD"/>
                </a:solidFill>
                <a:latin typeface="Arial"/>
                <a:cs typeface="Arial"/>
              </a:rPr>
              <a:t>r</a:t>
            </a:r>
            <a:r>
              <a:rPr lang="en-US" sz="2400" dirty="0" smtClean="0">
                <a:solidFill>
                  <a:srgbClr val="EEECE1"/>
                </a:solidFill>
                <a:latin typeface="Arial"/>
                <a:cs typeface="Arial"/>
              </a:rPr>
              <a:t> assets </a:t>
            </a:r>
          </a:p>
          <a:p>
            <a:pPr algn="ctr"/>
            <a:r>
              <a:rPr lang="en-US" sz="2400" dirty="0">
                <a:solidFill>
                  <a:srgbClr val="EEECE1"/>
                </a:solidFill>
                <a:latin typeface="Arial"/>
                <a:cs typeface="Arial"/>
              </a:rPr>
              <a:t>a</a:t>
            </a:r>
            <a:r>
              <a:rPr lang="en-US" sz="2400" dirty="0" smtClean="0">
                <a:solidFill>
                  <a:srgbClr val="EEECE1"/>
                </a:solidFill>
                <a:latin typeface="Arial"/>
                <a:cs typeface="Arial"/>
              </a:rPr>
              <a:t>re also key components of the orbiter. </a:t>
            </a:r>
            <a:endParaRPr lang="en-US" sz="2400" dirty="0">
              <a:solidFill>
                <a:srgbClr val="EEECE1"/>
              </a:solidFill>
              <a:latin typeface="Arial"/>
              <a:cs typeface="Arial"/>
            </a:endParaRPr>
          </a:p>
        </p:txBody>
      </p:sp>
      <p:cxnSp>
        <p:nvCxnSpPr>
          <p:cNvPr id="36" name="Straight Arrow Connector 7"/>
          <p:cNvCxnSpPr>
            <a:cxnSpLocks noChangeShapeType="1"/>
          </p:cNvCxnSpPr>
          <p:nvPr/>
        </p:nvCxnSpPr>
        <p:spPr bwMode="auto">
          <a:xfrm flipV="1">
            <a:off x="2150531" y="4783650"/>
            <a:ext cx="423333" cy="795868"/>
          </a:xfrm>
          <a:prstGeom prst="straightConnector1">
            <a:avLst/>
          </a:prstGeom>
          <a:noFill/>
          <a:ln w="9525">
            <a:solidFill>
              <a:schemeClr val="accent1">
                <a:lumMod val="75000"/>
              </a:schemeClr>
            </a:solidFill>
            <a:round/>
            <a:headEnd/>
            <a:tailEnd type="arrow" w="med" len="med"/>
          </a:ln>
          <a:extLst>
            <a:ext uri="{909E8E84-426E-40DD-AFC4-6F175D3DCCD1}">
              <a14:hiddenFill xmlns:a14="http://schemas.microsoft.com/office/drawing/2010/main">
                <a:noFill/>
              </a14:hiddenFill>
            </a:ext>
          </a:extLst>
        </p:spPr>
      </p:cxnSp>
      <p:sp>
        <p:nvSpPr>
          <p:cNvPr id="38" name="TextBox 11"/>
          <p:cNvSpPr txBox="1">
            <a:spLocks noChangeArrowheads="1"/>
          </p:cNvSpPr>
          <p:nvPr/>
        </p:nvSpPr>
        <p:spPr bwMode="auto">
          <a:xfrm>
            <a:off x="1391311" y="5654796"/>
            <a:ext cx="1851789"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smtClean="0">
                <a:solidFill>
                  <a:schemeClr val="accent1"/>
                </a:solidFill>
              </a:rPr>
              <a:t>“Gull-Wing” Solar Arrays</a:t>
            </a:r>
            <a:endParaRPr lang="en-US" sz="1200" dirty="0">
              <a:solidFill>
                <a:schemeClr val="accent1"/>
              </a:solidFill>
            </a:endParaRPr>
          </a:p>
        </p:txBody>
      </p:sp>
    </p:spTree>
    <p:extLst>
      <p:ext uri="{BB962C8B-B14F-4D97-AF65-F5344CB8AC3E}">
        <p14:creationId xmlns:p14="http://schemas.microsoft.com/office/powerpoint/2010/main" val="2044071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r="25890"/>
          <a:stretch/>
        </p:blipFill>
        <p:spPr>
          <a:xfrm>
            <a:off x="-38100" y="16934"/>
            <a:ext cx="9209452" cy="6819756"/>
          </a:xfrm>
          <a:prstGeom prst="rect">
            <a:avLst/>
          </a:prstGeom>
          <a:ln>
            <a:noFill/>
          </a:ln>
          <a:effectLst>
            <a:softEdge rad="112500"/>
          </a:effectLst>
        </p:spPr>
      </p:pic>
      <p:sp>
        <p:nvSpPr>
          <p:cNvPr id="4" name="TextBox 3"/>
          <p:cNvSpPr txBox="1"/>
          <p:nvPr/>
        </p:nvSpPr>
        <p:spPr>
          <a:xfrm>
            <a:off x="1" y="2743094"/>
            <a:ext cx="9143999" cy="830997"/>
          </a:xfrm>
          <a:prstGeom prst="rect">
            <a:avLst/>
          </a:prstGeom>
          <a:noFill/>
        </p:spPr>
        <p:txBody>
          <a:bodyPr wrap="square" rtlCol="0">
            <a:spAutoFit/>
          </a:bodyPr>
          <a:lstStyle/>
          <a:p>
            <a:pPr algn="ctr"/>
            <a:r>
              <a:rPr lang="en-US" sz="2400" dirty="0" smtClean="0">
                <a:latin typeface="Arial"/>
                <a:cs typeface="Arial"/>
              </a:rPr>
              <a:t>The Martian atmosphere today is very thin,</a:t>
            </a:r>
          </a:p>
          <a:p>
            <a:pPr algn="ctr"/>
            <a:r>
              <a:rPr lang="en-US" sz="2400" dirty="0" smtClean="0">
                <a:latin typeface="Arial"/>
                <a:cs typeface="Arial"/>
              </a:rPr>
              <a:t>so surface pressure is very low (1% of Earth’s).</a:t>
            </a:r>
          </a:p>
        </p:txBody>
      </p:sp>
      <p:sp>
        <p:nvSpPr>
          <p:cNvPr id="5" name="TextBox 4"/>
          <p:cNvSpPr txBox="1"/>
          <p:nvPr/>
        </p:nvSpPr>
        <p:spPr>
          <a:xfrm>
            <a:off x="12701" y="4952894"/>
            <a:ext cx="9143999" cy="461665"/>
          </a:xfrm>
          <a:prstGeom prst="rect">
            <a:avLst/>
          </a:prstGeom>
          <a:noFill/>
        </p:spPr>
        <p:txBody>
          <a:bodyPr wrap="square" rtlCol="0">
            <a:spAutoFit/>
          </a:bodyPr>
          <a:lstStyle/>
          <a:p>
            <a:pPr algn="ctr"/>
            <a:r>
              <a:rPr lang="en-US" sz="2400" dirty="0" smtClean="0">
                <a:solidFill>
                  <a:schemeClr val="bg2"/>
                </a:solidFill>
                <a:latin typeface="Arial"/>
                <a:cs typeface="Arial"/>
              </a:rPr>
              <a:t>Long-lasting surface water is no longer possible.</a:t>
            </a:r>
            <a:endParaRPr lang="en-US" sz="2400" dirty="0">
              <a:solidFill>
                <a:schemeClr val="bg2"/>
              </a:solidFill>
              <a:latin typeface="Arial"/>
              <a:cs typeface="Arial"/>
            </a:endParaRPr>
          </a:p>
        </p:txBody>
      </p:sp>
    </p:spTree>
    <p:extLst>
      <p:ext uri="{BB962C8B-B14F-4D97-AF65-F5344CB8AC3E}">
        <p14:creationId xmlns:p14="http://schemas.microsoft.com/office/powerpoint/2010/main" val="3282744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VEN_comm_relay_sample02.png"/>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6065"/>
                    </a14:imgEffect>
                    <a14:imgEffect>
                      <a14:saturation sat="170000"/>
                    </a14:imgEffect>
                    <a14:imgEffect>
                      <a14:brightnessContrast bright="17000" contrast="-9000"/>
                    </a14:imgEffect>
                  </a14:imgLayer>
                </a14:imgProps>
              </a:ext>
              <a:ext uri="{28A0092B-C50C-407E-A947-70E740481C1C}">
                <a14:useLocalDpi xmlns:a14="http://schemas.microsoft.com/office/drawing/2010/main"/>
              </a:ext>
            </a:extLst>
          </a:blip>
          <a:stretch>
            <a:fillRect/>
          </a:stretch>
        </p:blipFill>
        <p:spPr>
          <a:xfrm>
            <a:off x="0" y="755219"/>
            <a:ext cx="9144000" cy="6102781"/>
          </a:xfrm>
          <a:prstGeom prst="rect">
            <a:avLst/>
          </a:prstGeom>
        </p:spPr>
      </p:pic>
      <p:sp>
        <p:nvSpPr>
          <p:cNvPr id="4" name="TextBox 3"/>
          <p:cNvSpPr txBox="1"/>
          <p:nvPr/>
        </p:nvSpPr>
        <p:spPr>
          <a:xfrm>
            <a:off x="1" y="122072"/>
            <a:ext cx="9143999" cy="1200328"/>
          </a:xfrm>
          <a:prstGeom prst="rect">
            <a:avLst/>
          </a:prstGeom>
          <a:noFill/>
          <a:ln>
            <a:noFill/>
          </a:ln>
        </p:spPr>
        <p:txBody>
          <a:bodyPr wrap="square" rtlCol="0">
            <a:spAutoFit/>
          </a:bodyPr>
          <a:lstStyle/>
          <a:p>
            <a:pPr algn="ctr"/>
            <a:r>
              <a:rPr lang="en-US" sz="2400" dirty="0" smtClean="0">
                <a:solidFill>
                  <a:srgbClr val="EEECE1"/>
                </a:solidFill>
                <a:latin typeface="Arial"/>
                <a:cs typeface="Arial"/>
              </a:rPr>
              <a:t>After its primary science mission, MAVEN can also support </a:t>
            </a:r>
          </a:p>
          <a:p>
            <a:pPr algn="ctr"/>
            <a:r>
              <a:rPr lang="en-US" sz="2400" dirty="0" smtClean="0">
                <a:solidFill>
                  <a:srgbClr val="EEECE1"/>
                </a:solidFill>
                <a:latin typeface="Arial"/>
                <a:cs typeface="Arial"/>
              </a:rPr>
              <a:t>current and future Mars landers and rovers </a:t>
            </a:r>
          </a:p>
          <a:p>
            <a:pPr algn="ctr"/>
            <a:r>
              <a:rPr lang="en-US" sz="2400" dirty="0" smtClean="0">
                <a:solidFill>
                  <a:srgbClr val="EEECE1"/>
                </a:solidFill>
                <a:latin typeface="Arial"/>
                <a:cs typeface="Arial"/>
              </a:rPr>
              <a:t>by relaying data back to Earth.</a:t>
            </a:r>
            <a:endParaRPr lang="en-US" sz="2400" dirty="0">
              <a:solidFill>
                <a:srgbClr val="EEECE1"/>
              </a:solidFill>
              <a:latin typeface="Arial"/>
              <a:cs typeface="Arial"/>
            </a:endParaRPr>
          </a:p>
        </p:txBody>
      </p:sp>
    </p:spTree>
    <p:extLst>
      <p:ext uri="{BB962C8B-B14F-4D97-AF65-F5344CB8AC3E}">
        <p14:creationId xmlns:p14="http://schemas.microsoft.com/office/powerpoint/2010/main" val="27633809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34515" y="1907585"/>
            <a:ext cx="8654346" cy="4601075"/>
            <a:chOff x="234515" y="1907585"/>
            <a:chExt cx="8654346" cy="4601075"/>
          </a:xfrm>
        </p:grpSpPr>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309642" y="3592943"/>
              <a:ext cx="2154452" cy="15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3"/>
            <p:cNvGraphicFramePr>
              <a:graphicFrameLocks noGrp="1" noChangeAspect="1"/>
            </p:cNvGraphicFramePr>
            <p:nvPr>
              <p:ph idx="1"/>
              <p:extLst>
                <p:ext uri="{D42A27DB-BD31-4B8C-83A1-F6EECF244321}">
                  <p14:modId xmlns:p14="http://schemas.microsoft.com/office/powerpoint/2010/main" val="4270918619"/>
                </p:ext>
              </p:extLst>
            </p:nvPr>
          </p:nvGraphicFramePr>
          <p:xfrm>
            <a:off x="249433" y="1907585"/>
            <a:ext cx="2996394" cy="2277533"/>
          </p:xfrm>
          <a:graphic>
            <a:graphicData uri="http://schemas.openxmlformats.org/presentationml/2006/ole">
              <mc:AlternateContent xmlns:mc="http://schemas.openxmlformats.org/markup-compatibility/2006">
                <mc:Choice xmlns:v="urn:schemas-microsoft-com:vml" Requires="v">
                  <p:oleObj spid="_x0000_s4137" name="Image" r:id="rId5" imgW="7136508" imgH="5422222" progId="Photoshop.Image.7">
                    <p:embed/>
                  </p:oleObj>
                </mc:Choice>
                <mc:Fallback>
                  <p:oleObj name="Image" r:id="rId5" imgW="7136508" imgH="5422222"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433" y="1907585"/>
                          <a:ext cx="2996394" cy="2277533"/>
                        </a:xfrm>
                        <a:prstGeom prst="rect">
                          <a:avLst/>
                        </a:prstGeom>
                        <a:noFill/>
                        <a:ln>
                          <a:noFill/>
                        </a:ln>
                      </p:spPr>
                    </p:pic>
                  </p:oleObj>
                </mc:Fallback>
              </mc:AlternateContent>
            </a:graphicData>
          </a:graphic>
        </p:graphicFrame>
        <p:pic>
          <p:nvPicPr>
            <p:cNvPr id="7" name="Picture 2" descr="prep-for-site-visit.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22027" y="1907585"/>
              <a:ext cx="2142067"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site-visit.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4515" y="4250176"/>
              <a:ext cx="3011312" cy="225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MG_0323.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3310737" y="5179391"/>
              <a:ext cx="2153357" cy="132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MAVEN_on_Shaker_3-12-13_253.jpe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bwMode="auto">
            <a:xfrm>
              <a:off x="5548759" y="1907585"/>
              <a:ext cx="3340102" cy="32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DSCF4306.JP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bwMode="auto">
            <a:xfrm>
              <a:off x="7356394" y="5166784"/>
              <a:ext cx="1532467" cy="134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1" y="545828"/>
            <a:ext cx="9143999" cy="830997"/>
          </a:xfrm>
          <a:prstGeom prst="rect">
            <a:avLst/>
          </a:prstGeom>
          <a:noFill/>
          <a:ln>
            <a:noFill/>
          </a:ln>
        </p:spPr>
        <p:txBody>
          <a:bodyPr wrap="square" rtlCol="0">
            <a:spAutoFit/>
          </a:bodyPr>
          <a:lstStyle/>
          <a:p>
            <a:pPr algn="ctr"/>
            <a:r>
              <a:rPr lang="en-US" sz="2400" dirty="0" smtClean="0">
                <a:solidFill>
                  <a:srgbClr val="EEECE1"/>
                </a:solidFill>
                <a:latin typeface="Arial"/>
                <a:cs typeface="Arial"/>
              </a:rPr>
              <a:t>Mission Success:</a:t>
            </a:r>
          </a:p>
          <a:p>
            <a:pPr algn="ctr"/>
            <a:r>
              <a:rPr lang="en-US" sz="2400" dirty="0" smtClean="0">
                <a:solidFill>
                  <a:srgbClr val="EEECE1"/>
                </a:solidFill>
                <a:latin typeface="Arial"/>
                <a:cs typeface="Arial"/>
              </a:rPr>
              <a:t>It takes a team of talented people!</a:t>
            </a:r>
            <a:endParaRPr lang="en-US" sz="2400" dirty="0">
              <a:solidFill>
                <a:srgbClr val="EEECE1"/>
              </a:solidFill>
              <a:latin typeface="Arial"/>
              <a:cs typeface="Arial"/>
            </a:endParaRPr>
          </a:p>
        </p:txBody>
      </p:sp>
      <p:pic>
        <p:nvPicPr>
          <p:cNvPr id="2" name="Picture 1"/>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542311" y="5167923"/>
            <a:ext cx="1772889" cy="1326010"/>
          </a:xfrm>
          <a:prstGeom prst="rect">
            <a:avLst/>
          </a:prstGeom>
        </p:spPr>
      </p:pic>
    </p:spTree>
    <p:extLst>
      <p:ext uri="{BB962C8B-B14F-4D97-AF65-F5344CB8AC3E}">
        <p14:creationId xmlns:p14="http://schemas.microsoft.com/office/powerpoint/2010/main" val="33464590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6963" y="1253064"/>
            <a:ext cx="5283200" cy="2492990"/>
          </a:xfrm>
          <a:prstGeom prst="rect">
            <a:avLst/>
          </a:prstGeom>
          <a:noFill/>
        </p:spPr>
        <p:txBody>
          <a:bodyPr wrap="square" rtlCol="0">
            <a:spAutoFit/>
          </a:bodyPr>
          <a:lstStyle/>
          <a:p>
            <a:pPr algn="ctr"/>
            <a:r>
              <a:rPr lang="en-US" sz="2800" dirty="0" err="1" smtClean="0">
                <a:solidFill>
                  <a:srgbClr val="FF7C2B"/>
                </a:solidFill>
                <a:latin typeface="Arial"/>
                <a:cs typeface="Arial"/>
              </a:rPr>
              <a:t>lasp.colorado.edu</a:t>
            </a:r>
            <a:r>
              <a:rPr lang="en-US" sz="2800" dirty="0" smtClean="0">
                <a:solidFill>
                  <a:srgbClr val="FF7C2B"/>
                </a:solidFill>
                <a:latin typeface="Arial"/>
                <a:cs typeface="Arial"/>
              </a:rPr>
              <a:t>/maven</a:t>
            </a:r>
          </a:p>
          <a:p>
            <a:pPr algn="ctr"/>
            <a:endParaRPr lang="en-US" sz="800" dirty="0" smtClean="0">
              <a:solidFill>
                <a:srgbClr val="FF7C2B"/>
              </a:solidFill>
              <a:latin typeface="Arial"/>
              <a:cs typeface="Arial"/>
            </a:endParaRPr>
          </a:p>
          <a:p>
            <a:pPr algn="ctr"/>
            <a:endParaRPr lang="en-US" sz="1000" dirty="0" smtClean="0">
              <a:solidFill>
                <a:srgbClr val="FF7C2B"/>
              </a:solidFill>
              <a:latin typeface="Arial"/>
              <a:cs typeface="Arial"/>
            </a:endParaRPr>
          </a:p>
          <a:p>
            <a:pPr algn="ctr"/>
            <a:r>
              <a:rPr lang="en-US" sz="2800" dirty="0" err="1" smtClean="0">
                <a:solidFill>
                  <a:schemeClr val="bg2"/>
                </a:solidFill>
                <a:latin typeface="Arial"/>
                <a:cs typeface="Arial"/>
              </a:rPr>
              <a:t>www.nasa.gov</a:t>
            </a:r>
            <a:r>
              <a:rPr lang="en-US" sz="2800" dirty="0" smtClean="0">
                <a:solidFill>
                  <a:schemeClr val="bg2"/>
                </a:solidFill>
                <a:latin typeface="Arial"/>
                <a:cs typeface="Arial"/>
              </a:rPr>
              <a:t>/maven</a:t>
            </a:r>
          </a:p>
          <a:p>
            <a:pPr algn="ctr"/>
            <a:endParaRPr lang="en-US" sz="2800" dirty="0" smtClean="0">
              <a:solidFill>
                <a:schemeClr val="bg2"/>
              </a:solidFill>
              <a:latin typeface="Arial"/>
              <a:cs typeface="Arial"/>
            </a:endParaRPr>
          </a:p>
          <a:p>
            <a:pPr algn="ctr"/>
            <a:endParaRPr lang="en-US" sz="1400" dirty="0">
              <a:solidFill>
                <a:schemeClr val="bg2"/>
              </a:solidFill>
              <a:latin typeface="Arial"/>
              <a:cs typeface="Arial"/>
            </a:endParaRPr>
          </a:p>
          <a:p>
            <a:pPr marL="342900">
              <a:tabLst>
                <a:tab pos="2120900" algn="r"/>
                <a:tab pos="2514600" algn="l"/>
              </a:tabLst>
            </a:pPr>
            <a:r>
              <a:rPr lang="en-US" sz="1000" dirty="0" smtClean="0">
                <a:solidFill>
                  <a:srgbClr val="FF7C2B"/>
                </a:solidFill>
                <a:latin typeface="Arial"/>
                <a:cs typeface="Arial"/>
              </a:rPr>
              <a:t>	</a:t>
            </a:r>
            <a:r>
              <a:rPr lang="en-US" sz="2000" dirty="0" smtClean="0">
                <a:solidFill>
                  <a:srgbClr val="FF7C2B"/>
                </a:solidFill>
                <a:latin typeface="Arial"/>
                <a:cs typeface="Arial"/>
              </a:rPr>
              <a:t>Twitter &amp; Facebook:		MAVEN2Mars</a:t>
            </a:r>
          </a:p>
          <a:p>
            <a:pPr marL="342900" algn="ctr">
              <a:tabLst>
                <a:tab pos="2120900" algn="r"/>
                <a:tab pos="2514600" algn="l"/>
              </a:tabLst>
            </a:pPr>
            <a:endParaRPr lang="en-US" sz="2000" dirty="0">
              <a:solidFill>
                <a:schemeClr val="bg2"/>
              </a:solidFill>
              <a:latin typeface="Arial"/>
              <a:cs typeface="Aria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8882" y="1"/>
            <a:ext cx="1195118" cy="889000"/>
          </a:xfrm>
          <a:prstGeom prst="rect">
            <a:avLst/>
          </a:prstGeom>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1342"/>
          <a:stretch/>
        </p:blipFill>
        <p:spPr>
          <a:xfrm>
            <a:off x="152399" y="135465"/>
            <a:ext cx="1820333" cy="82573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5100" y="3898701"/>
            <a:ext cx="8866592" cy="2921200"/>
          </a:xfrm>
          <a:prstGeom prst="rect">
            <a:avLst/>
          </a:prstGeom>
          <a:ln>
            <a:noFill/>
          </a:ln>
          <a:effectLst>
            <a:softEdge rad="112500"/>
          </a:effectLst>
        </p:spPr>
      </p:pic>
    </p:spTree>
    <p:extLst>
      <p:ext uri="{BB962C8B-B14F-4D97-AF65-F5344CB8AC3E}">
        <p14:creationId xmlns:p14="http://schemas.microsoft.com/office/powerpoint/2010/main" val="12773080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3 at 9.14.16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794927"/>
            <a:ext cx="9144000" cy="4391025"/>
          </a:xfrm>
          <a:prstGeom prst="rect">
            <a:avLst/>
          </a:prstGeom>
          <a:ln>
            <a:noFill/>
          </a:ln>
          <a:effectLst>
            <a:softEdge rad="112500"/>
          </a:effectLst>
        </p:spPr>
      </p:pic>
      <p:sp>
        <p:nvSpPr>
          <p:cNvPr id="3" name="TextBox 2"/>
          <p:cNvSpPr txBox="1"/>
          <p:nvPr/>
        </p:nvSpPr>
        <p:spPr>
          <a:xfrm>
            <a:off x="0" y="571500"/>
            <a:ext cx="9245599" cy="646331"/>
          </a:xfrm>
          <a:prstGeom prst="rect">
            <a:avLst/>
          </a:prstGeom>
          <a:noFill/>
        </p:spPr>
        <p:txBody>
          <a:bodyPr wrap="square" rtlCol="0">
            <a:spAutoFit/>
          </a:bodyPr>
          <a:lstStyle/>
          <a:p>
            <a:pPr algn="ctr"/>
            <a:r>
              <a:rPr lang="en-US" sz="3600" dirty="0" smtClean="0">
                <a:solidFill>
                  <a:schemeClr val="bg2"/>
                </a:solidFill>
                <a:latin typeface="Arial"/>
                <a:cs typeface="Arial"/>
              </a:rPr>
              <a:t>QUESTIONS ABOUT MAVEN?</a:t>
            </a:r>
            <a:endParaRPr lang="en-US" sz="3600" dirty="0">
              <a:solidFill>
                <a:schemeClr val="bg2"/>
              </a:solidFill>
              <a:latin typeface="Arial"/>
              <a:cs typeface="Arial"/>
            </a:endParaRPr>
          </a:p>
        </p:txBody>
      </p:sp>
    </p:spTree>
    <p:extLst>
      <p:ext uri="{BB962C8B-B14F-4D97-AF65-F5344CB8AC3E}">
        <p14:creationId xmlns:p14="http://schemas.microsoft.com/office/powerpoint/2010/main" val="39146203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tretch>
            <a:fillRect/>
          </a:stretch>
        </p:blipFill>
        <p:spPr>
          <a:xfrm>
            <a:off x="126996" y="1388541"/>
            <a:ext cx="2519548" cy="180340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28958" y="1388541"/>
            <a:ext cx="3267489" cy="3632200"/>
          </a:xfrm>
          <a:prstGeom prst="rect">
            <a:avLst/>
          </a:prstGeom>
        </p:spPr>
      </p:pic>
      <p:pic>
        <p:nvPicPr>
          <p:cNvPr id="7" name="Picture 6"/>
          <p:cNvPicPr>
            <a:picLocks noChangeAspect="1"/>
          </p:cNvPicPr>
          <p:nvPr/>
        </p:nvPicPr>
        <p:blipFill>
          <a:blip r:embed="rId6" cstate="screen">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a:ext>
            </a:extLst>
          </a:blip>
          <a:stretch>
            <a:fillRect/>
          </a:stretch>
        </p:blipFill>
        <p:spPr>
          <a:xfrm>
            <a:off x="126996" y="3225808"/>
            <a:ext cx="2514599" cy="1786327"/>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95800" y="3759372"/>
            <a:ext cx="1185331" cy="1248417"/>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79504" y="1388541"/>
            <a:ext cx="3001626" cy="2336800"/>
          </a:xfrm>
          <a:prstGeom prst="rect">
            <a:avLst/>
          </a:prstGeom>
        </p:spPr>
      </p:pic>
      <p:pic>
        <p:nvPicPr>
          <p:cNvPr id="13" name="Picture 1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679695" y="3759372"/>
            <a:ext cx="1769344" cy="1248417"/>
          </a:xfrm>
          <a:prstGeom prst="rect">
            <a:avLst/>
          </a:prstGeom>
        </p:spPr>
      </p:pic>
      <p:sp>
        <p:nvSpPr>
          <p:cNvPr id="16" name="TextBox 15"/>
          <p:cNvSpPr txBox="1"/>
          <p:nvPr/>
        </p:nvSpPr>
        <p:spPr>
          <a:xfrm>
            <a:off x="978715" y="342900"/>
            <a:ext cx="7188086" cy="830997"/>
          </a:xfrm>
          <a:prstGeom prst="rect">
            <a:avLst/>
          </a:prstGeom>
          <a:noFill/>
        </p:spPr>
        <p:txBody>
          <a:bodyPr wrap="none" rtlCol="0">
            <a:spAutoFit/>
          </a:bodyPr>
          <a:lstStyle/>
          <a:p>
            <a:pPr algn="ctr"/>
            <a:r>
              <a:rPr lang="en-US" sz="2400" dirty="0" smtClean="0">
                <a:solidFill>
                  <a:srgbClr val="EEECE1"/>
                </a:solidFill>
                <a:latin typeface="Arial" charset="0"/>
                <a:ea typeface="ＭＳ Ｐゴシック" charset="0"/>
                <a:cs typeface="ＭＳ Ｐゴシック" charset="0"/>
              </a:rPr>
              <a:t>Yet, Mars </a:t>
            </a:r>
            <a:r>
              <a:rPr lang="en-US" sz="2400" dirty="0">
                <a:solidFill>
                  <a:srgbClr val="EEECE1"/>
                </a:solidFill>
                <a:latin typeface="Arial" charset="0"/>
                <a:ea typeface="ＭＳ Ｐゴシック" charset="0"/>
                <a:cs typeface="ＭＳ Ｐゴシック" charset="0"/>
              </a:rPr>
              <a:t>has abundant evidence for ancient </a:t>
            </a:r>
            <a:r>
              <a:rPr lang="en-US" sz="2400" dirty="0" smtClean="0">
                <a:solidFill>
                  <a:srgbClr val="EEECE1"/>
                </a:solidFill>
                <a:latin typeface="Arial" charset="0"/>
                <a:ea typeface="ＭＳ Ｐゴシック" charset="0"/>
                <a:cs typeface="ＭＳ Ｐゴシック" charset="0"/>
              </a:rPr>
              <a:t>water!</a:t>
            </a:r>
            <a:r>
              <a:rPr lang="en-US" sz="2400" dirty="0">
                <a:solidFill>
                  <a:srgbClr val="EEECE1"/>
                </a:solidFill>
                <a:latin typeface="Arial" charset="0"/>
                <a:ea typeface="ＭＳ Ｐゴシック" charset="0"/>
                <a:cs typeface="ＭＳ Ｐゴシック" charset="0"/>
              </a:rPr>
              <a:t/>
            </a:r>
            <a:br>
              <a:rPr lang="en-US" sz="2400" dirty="0">
                <a:solidFill>
                  <a:srgbClr val="EEECE1"/>
                </a:solidFill>
                <a:latin typeface="Arial" charset="0"/>
                <a:ea typeface="ＭＳ Ｐゴシック" charset="0"/>
                <a:cs typeface="ＭＳ Ｐゴシック" charset="0"/>
              </a:rPr>
            </a:br>
            <a:endParaRPr lang="en-US" sz="2400" dirty="0"/>
          </a:p>
        </p:txBody>
      </p:sp>
      <p:sp>
        <p:nvSpPr>
          <p:cNvPr id="3" name="Rectangle 2"/>
          <p:cNvSpPr/>
          <p:nvPr/>
        </p:nvSpPr>
        <p:spPr>
          <a:xfrm>
            <a:off x="215900" y="5032010"/>
            <a:ext cx="8674100" cy="276999"/>
          </a:xfrm>
          <a:prstGeom prst="rect">
            <a:avLst/>
          </a:prstGeom>
        </p:spPr>
        <p:txBody>
          <a:bodyPr wrap="square">
            <a:spAutoFit/>
          </a:bodyPr>
          <a:lstStyle/>
          <a:p>
            <a:pPr algn="ctr"/>
            <a:r>
              <a:rPr lang="en-US" sz="1200" i="1" dirty="0">
                <a:solidFill>
                  <a:schemeClr val="tx1">
                    <a:lumMod val="50000"/>
                    <a:lumOff val="50000"/>
                  </a:schemeClr>
                </a:solidFill>
                <a:latin typeface="Arial" charset="0"/>
                <a:ea typeface="ＭＳ Ｐゴシック" charset="0"/>
                <a:cs typeface="ＭＳ Ｐゴシック" charset="0"/>
              </a:rPr>
              <a:t>(outflow channels, deltas, sedimentary and conglomerate rocks, </a:t>
            </a:r>
            <a:r>
              <a:rPr lang="en-US" sz="1200" i="1" dirty="0" smtClean="0">
                <a:solidFill>
                  <a:schemeClr val="tx1">
                    <a:lumMod val="50000"/>
                    <a:lumOff val="50000"/>
                  </a:schemeClr>
                </a:solidFill>
                <a:latin typeface="Arial" charset="0"/>
                <a:ea typeface="ＭＳ Ｐゴシック" charset="0"/>
                <a:cs typeface="ＭＳ Ｐゴシック" charset="0"/>
              </a:rPr>
              <a:t>salts, minerals that form in water etc.) </a:t>
            </a:r>
            <a:endParaRPr lang="en-US" sz="1200" i="1" dirty="0">
              <a:solidFill>
                <a:schemeClr val="tx1">
                  <a:lumMod val="50000"/>
                  <a:lumOff val="50000"/>
                </a:schemeClr>
              </a:solidFill>
            </a:endParaRPr>
          </a:p>
        </p:txBody>
      </p:sp>
    </p:spTree>
    <p:extLst>
      <p:ext uri="{BB962C8B-B14F-4D97-AF65-F5344CB8AC3E}">
        <p14:creationId xmlns:p14="http://schemas.microsoft.com/office/powerpoint/2010/main" val="1022485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t="8327" b="14756"/>
          <a:stretch/>
        </p:blipFill>
        <p:spPr>
          <a:xfrm>
            <a:off x="63500" y="114300"/>
            <a:ext cx="9029700" cy="6629400"/>
          </a:xfrm>
          <a:prstGeom prst="rect">
            <a:avLst/>
          </a:prstGeom>
          <a:ln>
            <a:noFill/>
          </a:ln>
          <a:effectLst>
            <a:softEdge rad="112500"/>
          </a:effectLst>
        </p:spPr>
      </p:pic>
      <p:sp>
        <p:nvSpPr>
          <p:cNvPr id="5" name="TextBox 4"/>
          <p:cNvSpPr txBox="1"/>
          <p:nvPr/>
        </p:nvSpPr>
        <p:spPr>
          <a:xfrm>
            <a:off x="110066" y="1079522"/>
            <a:ext cx="8915400" cy="830997"/>
          </a:xfrm>
          <a:prstGeom prst="rect">
            <a:avLst/>
          </a:prstGeom>
          <a:noFill/>
        </p:spPr>
        <p:txBody>
          <a:bodyPr wrap="square" rtlCol="0">
            <a:spAutoFit/>
          </a:bodyPr>
          <a:lstStyle/>
          <a:p>
            <a:pPr algn="ctr"/>
            <a:r>
              <a:rPr lang="en-US" sz="2400" dirty="0" smtClean="0">
                <a:latin typeface="Arial" charset="0"/>
                <a:ea typeface="ＭＳ Ｐゴシック" charset="0"/>
                <a:cs typeface="ＭＳ Ｐゴシック" charset="0"/>
              </a:rPr>
              <a:t>That means early Mars likely had a dense, thick atmosphere, which</a:t>
            </a:r>
            <a:r>
              <a:rPr lang="en-US" sz="2400" dirty="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helped keep Mars warmer and wetter.</a:t>
            </a:r>
            <a:endParaRPr lang="en-US" sz="2400" dirty="0"/>
          </a:p>
        </p:txBody>
      </p:sp>
    </p:spTree>
    <p:extLst>
      <p:ext uri="{BB962C8B-B14F-4D97-AF65-F5344CB8AC3E}">
        <p14:creationId xmlns:p14="http://schemas.microsoft.com/office/powerpoint/2010/main" val="3935807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4067" y="863603"/>
            <a:ext cx="8451588" cy="4834472"/>
            <a:chOff x="145624" y="1377695"/>
            <a:chExt cx="8830897" cy="5006172"/>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2185" b="98014" l="2100" r="97800">
                          <a14:foregroundMark x1="27200" y1="30387" x2="27200" y2="30387"/>
                          <a14:foregroundMark x1="30700" y1="43992" x2="30700" y2="43992"/>
                          <a14:foregroundMark x1="43650" y1="29494" x2="43650" y2="29494"/>
                          <a14:foregroundMark x1="40950" y1="35055" x2="40950" y2="35055"/>
                          <a14:foregroundMark x1="44950" y1="4469" x2="44950" y2="4469"/>
                          <a14:foregroundMark x1="47300" y1="3575" x2="47300" y2="3575"/>
                          <a14:foregroundMark x1="50600" y1="3575" x2="50600" y2="3575"/>
                          <a14:foregroundMark x1="49800" y1="3575" x2="49800" y2="3575"/>
                          <a14:foregroundMark x1="46300" y1="4071" x2="46300" y2="4071"/>
                          <a14:foregroundMark x1="48500" y1="3674" x2="48500" y2="3674"/>
                          <a14:foregroundMark x1="52500" y1="3476" x2="52500" y2="3476"/>
                          <a14:foregroundMark x1="39150" y1="5561" x2="39150" y2="5561"/>
                          <a14:foregroundMark x1="42850" y1="3674" x2="42850" y2="3674"/>
                          <a14:foregroundMark x1="54050" y1="4071" x2="54050" y2="4071"/>
                          <a14:foregroundMark x1="56100" y1="12711" x2="56100" y2="12711"/>
                          <a14:foregroundMark x1="59900" y1="44687" x2="59750" y2="44786"/>
                          <a14:foregroundMark x1="54500" y1="38729" x2="54500" y2="38729"/>
                          <a14:foregroundMark x1="48200" y1="42502" x2="48050" y2="42602"/>
                          <a14:foregroundMark x1="52550" y1="29593" x2="52550" y2="29593"/>
                          <a14:foregroundMark x1="56950" y1="26812" x2="56950" y2="26812"/>
                          <a14:foregroundMark x1="62450" y1="29196" x2="62450" y2="29196"/>
                          <a14:foregroundMark x1="61500" y1="24230" x2="61500" y2="24230"/>
                          <a14:foregroundMark x1="55950" y1="23436" x2="55950" y2="23436"/>
                          <a14:foregroundMark x1="50400" y1="28103" x2="50400" y2="28103"/>
                          <a14:foregroundMark x1="52200" y1="33168" x2="52200" y2="33168"/>
                          <a14:foregroundMark x1="45150" y1="31976" x2="45150" y2="31976"/>
                          <a14:foregroundMark x1="33700" y1="38630" x2="33700" y2="38630"/>
                          <a14:foregroundMark x1="37450" y1="59186" x2="37450" y2="59186"/>
                          <a14:foregroundMark x1="42050" y1="55412" x2="42050" y2="55412"/>
                          <a14:foregroundMark x1="40750" y1="51738" x2="40750" y2="51738"/>
                          <a14:foregroundMark x1="33400" y1="56306" x2="33400" y2="56306"/>
                          <a14:foregroundMark x1="30600" y1="53327" x2="30600" y2="53327"/>
                          <a14:foregroundMark x1="35800" y1="52433" x2="35800" y2="52433"/>
                          <a14:foregroundMark x1="33550" y1="51142" x2="33550" y2="51142"/>
                          <a14:foregroundMark x1="34050" y1="49454" x2="34050" y2="49454"/>
                          <a14:foregroundMark x1="42800" y1="49553" x2="42800" y2="49553"/>
                          <a14:foregroundMark x1="40450" y1="42999" x2="40450" y2="42999"/>
                          <a14:foregroundMark x1="44050" y1="44191" x2="44050" y2="44191"/>
                          <a14:foregroundMark x1="38800" y1="35353" x2="38800" y2="35353"/>
                          <a14:foregroundMark x1="31800" y1="31778" x2="31800" y2="31778"/>
                          <a14:foregroundMark x1="56300" y1="54618" x2="56300" y2="54618"/>
                          <a14:foregroundMark x1="34050" y1="32373" x2="34050" y2="32373"/>
                          <a14:foregroundMark x1="44300" y1="47567" x2="44300" y2="47567"/>
                          <a14:foregroundMark x1="42750" y1="46276" x2="42750" y2="46276"/>
                          <a14:foregroundMark x1="40900" y1="47567" x2="40900" y2="47567"/>
                          <a14:foregroundMark x1="39800" y1="48759" x2="39800" y2="48759"/>
                          <a14:foregroundMark x1="35900" y1="64350" x2="35900" y2="64350"/>
                          <a14:foregroundMark x1="37400" y1="64647" x2="37400" y2="64647"/>
                          <a14:foregroundMark x1="35950" y1="61072" x2="35950" y2="61072"/>
                          <a14:foregroundMark x1="33550" y1="58193" x2="33550" y2="58193"/>
                          <a14:foregroundMark x1="30200" y1="56802" x2="30200" y2="56802"/>
                          <a14:foregroundMark x1="36750" y1="57597" x2="36750" y2="57597"/>
                          <a14:foregroundMark x1="39500" y1="54717" x2="39500" y2="54717"/>
                          <a14:foregroundMark x1="44350" y1="57597" x2="44350" y2="57597"/>
                          <a14:foregroundMark x1="47800" y1="62066" x2="47800" y2="62066"/>
                          <a14:foregroundMark x1="51100" y1="62066" x2="51100" y2="62066"/>
                          <a14:foregroundMark x1="49650" y1="56504" x2="49650" y2="56504"/>
                          <a14:foregroundMark x1="53550" y1="47567" x2="53550" y2="47567"/>
                          <a14:foregroundMark x1="45050" y1="36445" x2="45050" y2="36445"/>
                          <a14:foregroundMark x1="45800" y1="39225" x2="45800" y2="39225"/>
                          <a14:foregroundMark x1="48900" y1="34161" x2="48900" y2="34161"/>
                          <a14:foregroundMark x1="45350" y1="26514" x2="45350" y2="26514"/>
                          <a14:foregroundMark x1="50650" y1="30189" x2="50650" y2="30189"/>
                          <a14:foregroundMark x1="59050" y1="32870" x2="59050" y2="32870"/>
                          <a14:foregroundMark x1="58900" y1="34558" x2="58900" y2="34558"/>
                          <a14:foregroundMark x1="49700" y1="55313" x2="49700" y2="55313"/>
                          <a14:foregroundMark x1="48050" y1="52632" x2="48050" y2="52632"/>
                          <a14:foregroundMark x1="46100" y1="53426" x2="46100" y2="53426"/>
                          <a14:foregroundMark x1="43850" y1="51738" x2="43850" y2="51738"/>
                          <a14:foregroundMark x1="42850" y1="55909" x2="42850" y2="55909"/>
                          <a14:foregroundMark x1="50050" y1="51142" x2="50050" y2="51142"/>
                          <a14:foregroundMark x1="43700" y1="49156" x2="43700" y2="49156"/>
                          <a14:foregroundMark x1="41200" y1="50149" x2="41200" y2="50149"/>
                          <a14:foregroundMark x1="40050" y1="45780" x2="40050" y2="45780"/>
                          <a14:foregroundMark x1="6950" y1="49950" x2="6950" y2="49950"/>
                          <a14:foregroundMark x1="88200" y1="50745" x2="88200" y2="50745"/>
                          <a14:foregroundMark x1="87100" y1="52135" x2="87100" y2="52135"/>
                          <a14:foregroundMark x1="88050" y1="36941" x2="88050" y2="36941"/>
                          <a14:foregroundMark x1="93750" y1="44091" x2="93750" y2="44091"/>
                          <a14:foregroundMark x1="92900" y1="35353" x2="92900" y2="35353"/>
                          <a14:foregroundMark x1="76400" y1="66435" x2="76400" y2="66435"/>
                          <a14:foregroundMark x1="54300" y1="79742" x2="54300" y2="79742"/>
                          <a14:foregroundMark x1="66550" y1="74181" x2="66550" y2="74181"/>
                          <a14:foregroundMark x1="73200" y1="81927" x2="73200" y2="81927"/>
                          <a14:foregroundMark x1="84450" y1="74181" x2="84450" y2="74181"/>
                          <a14:foregroundMark x1="80700" y1="60377" x2="80700" y2="60377"/>
                          <a14:foregroundMark x1="47550" y1="96723" x2="47550" y2="96723"/>
                          <a14:foregroundMark x1="48850" y1="96723" x2="48850" y2="96723"/>
                          <a14:foregroundMark x1="49250" y1="96524" x2="49250" y2="96524"/>
                          <a14:foregroundMark x1="50050" y1="96624" x2="50050" y2="96624"/>
                          <a14:foregroundMark x1="50650" y1="96822" x2="50650" y2="96822"/>
                          <a14:foregroundMark x1="63200" y1="80834" x2="63200" y2="80834"/>
                          <a14:foregroundMark x1="61750" y1="80636" x2="61750" y2="80636"/>
                          <a14:foregroundMark x1="40800" y1="77358" x2="40800" y2="77358"/>
                          <a14:foregroundMark x1="41450" y1="79444" x2="41450" y2="79444"/>
                          <a14:foregroundMark x1="63700" y1="75472" x2="63700" y2="75472"/>
                          <a14:foregroundMark x1="51650" y1="54518" x2="51650" y2="54518"/>
                          <a14:foregroundMark x1="51100" y1="3774" x2="51100" y2="3774"/>
                          <a14:foregroundMark x1="49150" y1="3376" x2="49150" y2="3376"/>
                          <a14:foregroundMark x1="50900" y1="2681" x2="50900" y2="2681"/>
                          <a14:foregroundMark x1="48150" y1="3476" x2="48150" y2="3476"/>
                          <a14:foregroundMark x1="50050" y1="3178" x2="50050" y2="3178"/>
                          <a14:foregroundMark x1="36500" y1="22939" x2="36500" y2="22939"/>
                          <a14:backgroundMark x1="49600" y1="96723" x2="49600" y2="96723"/>
                        </a14:backgroundRemoval>
                      </a14:imgEffect>
                      <a14:imgEffect>
                        <a14:sharpenSoften amount="20000"/>
                      </a14:imgEffect>
                      <a14:imgEffect>
                        <a14:colorTemperature colorTemp="8565"/>
                      </a14:imgEffect>
                      <a14:imgEffect>
                        <a14:saturation sat="113000"/>
                      </a14:imgEffect>
                      <a14:imgEffect>
                        <a14:brightnessContrast bright="-9000" contrast="15000"/>
                      </a14:imgEffect>
                    </a14:imgLayer>
                  </a14:imgProps>
                </a:ext>
                <a:ext uri="{28A0092B-C50C-407E-A947-70E740481C1C}">
                  <a14:useLocalDpi xmlns:a14="http://schemas.microsoft.com/office/drawing/2010/main"/>
                </a:ext>
              </a:extLst>
            </a:blip>
            <a:srcRect l="1594" r="1718"/>
            <a:stretch/>
          </p:blipFill>
          <p:spPr>
            <a:xfrm>
              <a:off x="145624" y="1377695"/>
              <a:ext cx="8830897" cy="5006172"/>
            </a:xfrm>
            <a:prstGeom prst="rect">
              <a:avLst/>
            </a:prstGeom>
          </p:spPr>
        </p:pic>
        <p:sp>
          <p:nvSpPr>
            <p:cNvPr id="6" name="Oval 5"/>
            <p:cNvSpPr/>
            <p:nvPr/>
          </p:nvSpPr>
          <p:spPr>
            <a:xfrm>
              <a:off x="220133" y="1503169"/>
              <a:ext cx="8703734" cy="4726158"/>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TextBox 8"/>
          <p:cNvSpPr txBox="1"/>
          <p:nvPr/>
        </p:nvSpPr>
        <p:spPr>
          <a:xfrm>
            <a:off x="0" y="309030"/>
            <a:ext cx="9144000" cy="461665"/>
          </a:xfrm>
          <a:prstGeom prst="rect">
            <a:avLst/>
          </a:prstGeom>
          <a:noFill/>
        </p:spPr>
        <p:txBody>
          <a:bodyPr wrap="square" rtlCol="0">
            <a:spAutoFit/>
          </a:bodyPr>
          <a:lstStyle/>
          <a:p>
            <a:pPr algn="ctr"/>
            <a:r>
              <a:rPr lang="en-US" sz="2400" dirty="0" smtClean="0">
                <a:solidFill>
                  <a:srgbClr val="EEECE1"/>
                </a:solidFill>
                <a:latin typeface="Arial" charset="0"/>
                <a:ea typeface="ＭＳ Ｐゴシック" charset="0"/>
                <a:cs typeface="ＭＳ Ｐゴシック" charset="0"/>
              </a:rPr>
              <a:t>Early Mars may have even had a global ocean. </a:t>
            </a:r>
            <a:endParaRPr lang="en-US" sz="2400" dirty="0"/>
          </a:p>
        </p:txBody>
      </p:sp>
      <p:sp>
        <p:nvSpPr>
          <p:cNvPr id="7" name="TextBox 6"/>
          <p:cNvSpPr txBox="1"/>
          <p:nvPr/>
        </p:nvSpPr>
        <p:spPr>
          <a:xfrm>
            <a:off x="789266" y="5698081"/>
            <a:ext cx="7575511" cy="830997"/>
          </a:xfrm>
          <a:prstGeom prst="rect">
            <a:avLst/>
          </a:prstGeom>
          <a:noFill/>
        </p:spPr>
        <p:txBody>
          <a:bodyPr wrap="none" rtlCol="0">
            <a:spAutoFit/>
          </a:bodyPr>
          <a:lstStyle/>
          <a:p>
            <a:pPr algn="ctr"/>
            <a:r>
              <a:rPr lang="en-US" sz="2400" dirty="0" smtClean="0">
                <a:solidFill>
                  <a:srgbClr val="EEECE1"/>
                </a:solidFill>
                <a:latin typeface="Arial" charset="0"/>
                <a:ea typeface="ＭＳ Ｐゴシック" charset="0"/>
                <a:cs typeface="ＭＳ Ｐゴシック" charset="0"/>
              </a:rPr>
              <a:t>Water is necessary for life as we know it, along with </a:t>
            </a:r>
          </a:p>
          <a:p>
            <a:pPr algn="ctr"/>
            <a:r>
              <a:rPr lang="en-US" sz="2400" dirty="0" smtClean="0">
                <a:solidFill>
                  <a:srgbClr val="EEECE1"/>
                </a:solidFill>
                <a:latin typeface="Arial" charset="0"/>
                <a:ea typeface="ＭＳ Ｐゴシック" charset="0"/>
                <a:cs typeface="ＭＳ Ｐゴシック" charset="0"/>
              </a:rPr>
              <a:t>carbon-based and other chemicals life needs to thrive.</a:t>
            </a:r>
          </a:p>
        </p:txBody>
      </p:sp>
    </p:spTree>
    <p:extLst>
      <p:ext uri="{BB962C8B-B14F-4D97-AF65-F5344CB8AC3E}">
        <p14:creationId xmlns:p14="http://schemas.microsoft.com/office/powerpoint/2010/main" val="597563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26939</TotalTime>
  <Words>3693</Words>
  <Application>Microsoft Office PowerPoint</Application>
  <PresentationFormat>On-screen Show (4:3)</PresentationFormat>
  <Paragraphs>567</Paragraphs>
  <Slides>63</Slides>
  <Notes>52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5" baseType="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OPTION 1:  DOWN Underground or in the rock record? Yes, but not enough to account for the loss.</vt:lpstr>
      <vt:lpstr>MAVEN’s Mystery to Solve:   Where Did All of the Water &amp; CO2 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JPL</dc:creator>
  <cp:lastModifiedBy>Melody W. Ho</cp:lastModifiedBy>
  <cp:revision>326</cp:revision>
  <dcterms:created xsi:type="dcterms:W3CDTF">2013-09-19T03:08:22Z</dcterms:created>
  <dcterms:modified xsi:type="dcterms:W3CDTF">2013-11-11T19:16:51Z</dcterms:modified>
</cp:coreProperties>
</file>